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70" autoAdjust="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A613A-279D-417A-9A89-4479F768DA71}" type="datetimeFigureOut">
              <a:rPr lang="en-IN" smtClean="0"/>
              <a:t>01-08-2021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1E7C1-AF55-4C56-8798-1D66CC423EB9}" type="slidenum">
              <a:rPr lang="en-IN" smtClean="0"/>
              <a:t>‹#›</a:t>
            </a:fld>
            <a:endParaRPr lang="en-IN"/>
          </a:p>
        </p:txBody>
      </p:sp>
    </p:spTree>
    <p:extLst>
      <p:ext uri="{BB962C8B-B14F-4D97-AF65-F5344CB8AC3E}">
        <p14:creationId xmlns:p14="http://schemas.microsoft.com/office/powerpoint/2010/main" val="382860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F11E7C1-AF55-4C56-8798-1D66CC423EB9}" type="slidenum">
              <a:rPr lang="en-IN" smtClean="0"/>
              <a:t>8</a:t>
            </a:fld>
            <a:endParaRPr lang="en-IN"/>
          </a:p>
        </p:txBody>
      </p:sp>
    </p:spTree>
    <p:extLst>
      <p:ext uri="{BB962C8B-B14F-4D97-AF65-F5344CB8AC3E}">
        <p14:creationId xmlns:p14="http://schemas.microsoft.com/office/powerpoint/2010/main" val="74821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A86E-8239-4EFE-8E85-25B03CE85A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480EB4-A343-4FEA-8360-04824D9A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0CF2F8-D580-4CED-AEB9-21166CCF3E54}"/>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D1F49A9B-920C-4EB9-AD3B-9EDC25DCCC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696225-0677-438D-B2B9-5F038AC0EAA5}"/>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893125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D461C-CE1B-4126-A416-D915553AF6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FD708-91B7-4A31-A87C-A0FD01A42F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C65686-A941-4656-8745-BDBAADBEBA8E}"/>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3D450F25-893D-4517-9CFA-CF5051F460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744587-8FFB-4B73-92DA-E37A1C423B27}"/>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92475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F4B5F-1D07-4300-8C99-2FBCB4107C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30BE6C-A1BA-4B06-B3CA-97538E346D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C656BC-46EE-41D3-91FC-AE1410B6B1BF}"/>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3B7EBA67-A2AC-45D6-9E35-768C4DAFA2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B4727F-5924-4F04-AB22-7C4B3958B14F}"/>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38727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A52E6-710F-49DA-9116-B8A51F339FD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4B97BC-177E-412D-8EDB-0049C490E7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2ADA48-5DE7-4200-A378-6BD971B468AA}"/>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393B3DDE-86C4-4E9F-B56E-E3A3E28C20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DC4E6B-248C-460D-AFD0-B50F8648FE6B}"/>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02808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303A-9966-4282-A41F-3F9ED41DC1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4B8068A-9FD2-4FA3-AF64-A916BA3C4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DF64B1-1EC7-4A70-B625-F5B2258C9429}"/>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801D67DA-DC3F-4DC2-851B-032BD053A5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82BB0B-610A-4FBE-8B77-49A615BC8889}"/>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644940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E0A7-A470-4903-83D3-21969A692E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300486-6BF4-42C8-84F5-DDFCB94491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8C447E6-36F4-4E0E-9325-13546D1DB5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72A5D5-3E9F-4D4C-A809-FB6F2E743EF0}"/>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6" name="Footer Placeholder 5">
            <a:extLst>
              <a:ext uri="{FF2B5EF4-FFF2-40B4-BE49-F238E27FC236}">
                <a16:creationId xmlns:a16="http://schemas.microsoft.com/office/drawing/2014/main" id="{6E35203C-E319-419C-B43F-DEC82ACFA7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1686FA-A7C3-4A9B-BD73-E4F616D4C375}"/>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3169769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51C5-70B9-40D6-B290-AE47D1E7C1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38542D-9A3B-4BA8-9FD3-3F0FDD179C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0FE1D7-F1CE-498B-B09E-15D7BDF89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7E9148-6DB7-4414-9669-57D8FCEE11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98119F-F383-40F2-86FA-0145FFA4E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C6FC8C-88AB-428E-AF15-BE1B906ECC31}"/>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8" name="Footer Placeholder 7">
            <a:extLst>
              <a:ext uri="{FF2B5EF4-FFF2-40B4-BE49-F238E27FC236}">
                <a16:creationId xmlns:a16="http://schemas.microsoft.com/office/drawing/2014/main" id="{E6B36B8F-670F-4F5F-A3E2-5C7E4918783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C7ED1C0-2ACB-42EC-AC42-182C998E94F7}"/>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766171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E9DB-4326-4922-80B1-AE9AE1889B1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89A26B-9FFD-4970-ACC4-550D595DEBC4}"/>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4" name="Footer Placeholder 3">
            <a:extLst>
              <a:ext uri="{FF2B5EF4-FFF2-40B4-BE49-F238E27FC236}">
                <a16:creationId xmlns:a16="http://schemas.microsoft.com/office/drawing/2014/main" id="{D5D59255-763B-4FAB-BA79-44C4D5790B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EAA9AC6-476B-4DD2-A0C3-C9C57DD14232}"/>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367980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88F754-1186-48B9-8403-4B4855F6B250}"/>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3" name="Footer Placeholder 2">
            <a:extLst>
              <a:ext uri="{FF2B5EF4-FFF2-40B4-BE49-F238E27FC236}">
                <a16:creationId xmlns:a16="http://schemas.microsoft.com/office/drawing/2014/main" id="{51F65CFA-27B9-4634-B034-2F7B396E40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EF7F38-8155-4405-BD61-53AC4711B04D}"/>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18511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F6C0-DCB5-4AC5-8E23-6956A4A9F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28202EF-F191-425D-BA84-738D94A9A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D654D48-96BF-473F-9BE0-386B778975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EB8D27-ACF0-4D60-B074-6306FCE625A1}"/>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6" name="Footer Placeholder 5">
            <a:extLst>
              <a:ext uri="{FF2B5EF4-FFF2-40B4-BE49-F238E27FC236}">
                <a16:creationId xmlns:a16="http://schemas.microsoft.com/office/drawing/2014/main" id="{C6424554-ECA9-4B64-94DF-5427222800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B5813D-987B-4054-8AC6-7B13844238B6}"/>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180069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E835-C985-4A79-B742-DB490C0C3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7972C1-8E3C-43A4-BF76-33A2258194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2EA0D2-FF5D-410B-A8E0-B3A9CE819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BB4C45-3C89-4A8B-A942-BF6E7D2AEFCA}"/>
              </a:ext>
            </a:extLst>
          </p:cNvPr>
          <p:cNvSpPr>
            <a:spLocks noGrp="1"/>
          </p:cNvSpPr>
          <p:nvPr>
            <p:ph type="dt" sz="half" idx="10"/>
          </p:nvPr>
        </p:nvSpPr>
        <p:spPr/>
        <p:txBody>
          <a:bodyPr/>
          <a:lstStyle/>
          <a:p>
            <a:fld id="{C2769643-583E-4E9B-8A6B-D2857A68AF01}" type="datetimeFigureOut">
              <a:rPr lang="en-IN" smtClean="0"/>
              <a:t>01-08-2021</a:t>
            </a:fld>
            <a:endParaRPr lang="en-IN"/>
          </a:p>
        </p:txBody>
      </p:sp>
      <p:sp>
        <p:nvSpPr>
          <p:cNvPr id="6" name="Footer Placeholder 5">
            <a:extLst>
              <a:ext uri="{FF2B5EF4-FFF2-40B4-BE49-F238E27FC236}">
                <a16:creationId xmlns:a16="http://schemas.microsoft.com/office/drawing/2014/main" id="{436FA194-BAF3-4CB5-8AF6-0B9CB49C57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A2F345-3EF7-45EE-B345-CC56287F756F}"/>
              </a:ext>
            </a:extLst>
          </p:cNvPr>
          <p:cNvSpPr>
            <a:spLocks noGrp="1"/>
          </p:cNvSpPr>
          <p:nvPr>
            <p:ph type="sldNum" sz="quarter" idx="12"/>
          </p:nvPr>
        </p:nvSpPr>
        <p:spPr/>
        <p:txBody>
          <a:bodyPr/>
          <a:lstStyle/>
          <a:p>
            <a:fld id="{15F256D7-7710-46C6-B355-697A1E047EE5}" type="slidenum">
              <a:rPr lang="en-IN" smtClean="0"/>
              <a:t>‹#›</a:t>
            </a:fld>
            <a:endParaRPr lang="en-IN"/>
          </a:p>
        </p:txBody>
      </p:sp>
    </p:spTree>
    <p:extLst>
      <p:ext uri="{BB962C8B-B14F-4D97-AF65-F5344CB8AC3E}">
        <p14:creationId xmlns:p14="http://schemas.microsoft.com/office/powerpoint/2010/main" val="227553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629369-9A42-435B-9316-3042C56E87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CC0817-F736-4D28-95E8-5DAF5AA60D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1B47B8-B941-4A36-8C44-E9C322BDEE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69643-583E-4E9B-8A6B-D2857A68AF01}" type="datetimeFigureOut">
              <a:rPr lang="en-IN" smtClean="0"/>
              <a:t>01-08-2021</a:t>
            </a:fld>
            <a:endParaRPr lang="en-IN"/>
          </a:p>
        </p:txBody>
      </p:sp>
      <p:sp>
        <p:nvSpPr>
          <p:cNvPr id="5" name="Footer Placeholder 4">
            <a:extLst>
              <a:ext uri="{FF2B5EF4-FFF2-40B4-BE49-F238E27FC236}">
                <a16:creationId xmlns:a16="http://schemas.microsoft.com/office/drawing/2014/main" id="{84023B39-E621-4C71-B647-5FED998545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888DEF-98B2-4CB3-89C5-C881FF377C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F256D7-7710-46C6-B355-697A1E047EE5}" type="slidenum">
              <a:rPr lang="en-IN" smtClean="0"/>
              <a:t>‹#›</a:t>
            </a:fld>
            <a:endParaRPr lang="en-IN"/>
          </a:p>
        </p:txBody>
      </p:sp>
    </p:spTree>
    <p:extLst>
      <p:ext uri="{BB962C8B-B14F-4D97-AF65-F5344CB8AC3E}">
        <p14:creationId xmlns:p14="http://schemas.microsoft.com/office/powerpoint/2010/main" val="3517893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owerPoint Wallpapers - Top Free PowerPoint Backgrounds - WallpaperAccess">
            <a:extLst>
              <a:ext uri="{FF2B5EF4-FFF2-40B4-BE49-F238E27FC236}">
                <a16:creationId xmlns:a16="http://schemas.microsoft.com/office/drawing/2014/main" id="{6FC7FF2F-2073-411F-ABC5-07818C65C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4BD2EF-692C-4D60-8ADE-6489DCFAA0D9}"/>
              </a:ext>
            </a:extLst>
          </p:cNvPr>
          <p:cNvSpPr txBox="1"/>
          <p:nvPr/>
        </p:nvSpPr>
        <p:spPr>
          <a:xfrm>
            <a:off x="1295400" y="386834"/>
            <a:ext cx="9601199" cy="830997"/>
          </a:xfrm>
          <a:prstGeom prst="rect">
            <a:avLst/>
          </a:prstGeom>
          <a:noFill/>
        </p:spPr>
        <p:txBody>
          <a:bodyPr wrap="square">
            <a:spAutoFit/>
          </a:bodyPr>
          <a:lstStyle/>
          <a:p>
            <a:pPr algn="ctr"/>
            <a:r>
              <a:rPr lang="en-US" sz="4800" b="1" dirty="0">
                <a:solidFill>
                  <a:schemeClr val="tx2"/>
                </a:solidFill>
                <a:latin typeface="Times New Roman" panose="02020603050405020304" pitchFamily="18" charset="0"/>
                <a:cs typeface="Times New Roman" panose="02020603050405020304" pitchFamily="18" charset="0"/>
              </a:rPr>
              <a:t>St Joseph’s College Of Engineering</a:t>
            </a:r>
          </a:p>
        </p:txBody>
      </p:sp>
      <p:sp>
        <p:nvSpPr>
          <p:cNvPr id="7" name="TextBox 6">
            <a:extLst>
              <a:ext uri="{FF2B5EF4-FFF2-40B4-BE49-F238E27FC236}">
                <a16:creationId xmlns:a16="http://schemas.microsoft.com/office/drawing/2014/main" id="{585C383C-C2DB-4FE4-933D-7A35940B0718}"/>
              </a:ext>
            </a:extLst>
          </p:cNvPr>
          <p:cNvSpPr txBox="1"/>
          <p:nvPr/>
        </p:nvSpPr>
        <p:spPr>
          <a:xfrm>
            <a:off x="1295400" y="843677"/>
            <a:ext cx="10266046" cy="2585323"/>
          </a:xfrm>
          <a:prstGeom prst="rect">
            <a:avLst/>
          </a:prstGeom>
          <a:noFill/>
        </p:spPr>
        <p:txBody>
          <a:bodyPr wrap="square">
            <a:spAutoFit/>
          </a:bodyPr>
          <a:lstStyle/>
          <a:p>
            <a:endParaRPr lang="en-IN" sz="5400" b="1" spc="-340" dirty="0">
              <a:solidFill>
                <a:schemeClr val="accent1">
                  <a:lumMod val="75000"/>
                </a:schemeClr>
              </a:solidFill>
              <a:latin typeface="Times New Roman" panose="02020603050405020304" pitchFamily="18" charset="0"/>
              <a:cs typeface="Times New Roman" panose="02020603050405020304" pitchFamily="18" charset="0"/>
            </a:endParaRPr>
          </a:p>
          <a:p>
            <a:r>
              <a:rPr lang="en-IN" sz="5400" b="1" spc="-425" dirty="0">
                <a:solidFill>
                  <a:schemeClr val="accent1">
                    <a:lumMod val="75000"/>
                  </a:schemeClr>
                </a:solidFill>
                <a:latin typeface="Times New Roman" panose="02020603050405020304" pitchFamily="18" charset="0"/>
                <a:cs typeface="Times New Roman" panose="02020603050405020304" pitchFamily="18" charset="0"/>
              </a:rPr>
              <a:t>                      Solar </a:t>
            </a:r>
            <a:r>
              <a:rPr lang="en-IN" sz="5400" b="1" spc="-555" dirty="0">
                <a:solidFill>
                  <a:schemeClr val="accent1">
                    <a:lumMod val="75000"/>
                  </a:schemeClr>
                </a:solidFill>
                <a:latin typeface="Times New Roman" panose="02020603050405020304" pitchFamily="18" charset="0"/>
                <a:cs typeface="Times New Roman" panose="02020603050405020304" pitchFamily="18" charset="0"/>
              </a:rPr>
              <a:t> </a:t>
            </a:r>
            <a:r>
              <a:rPr lang="en-IN" sz="5400" b="1" spc="-260" dirty="0">
                <a:solidFill>
                  <a:schemeClr val="accent1">
                    <a:lumMod val="75000"/>
                  </a:schemeClr>
                </a:solidFill>
                <a:latin typeface="Times New Roman" panose="02020603050405020304" pitchFamily="18" charset="0"/>
                <a:cs typeface="Times New Roman" panose="02020603050405020304" pitchFamily="18" charset="0"/>
              </a:rPr>
              <a:t>powered</a:t>
            </a:r>
            <a:endParaRPr lang="en-IN" sz="5400" b="1"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IN" sz="5400" b="1" spc="-340" dirty="0">
                <a:solidFill>
                  <a:schemeClr val="accent1">
                    <a:lumMod val="75000"/>
                  </a:schemeClr>
                </a:solidFill>
                <a:latin typeface="Times New Roman" panose="02020603050405020304" pitchFamily="18" charset="0"/>
                <a:cs typeface="Times New Roman" panose="02020603050405020304" pitchFamily="18" charset="0"/>
              </a:rPr>
              <a:t>        Smart </a:t>
            </a:r>
            <a:r>
              <a:rPr lang="en-IN" sz="5400" b="1" spc="-540" dirty="0">
                <a:solidFill>
                  <a:schemeClr val="accent1">
                    <a:lumMod val="75000"/>
                  </a:schemeClr>
                </a:solidFill>
                <a:latin typeface="Times New Roman" panose="02020603050405020304" pitchFamily="18" charset="0"/>
                <a:cs typeface="Times New Roman" panose="02020603050405020304" pitchFamily="18" charset="0"/>
              </a:rPr>
              <a:t> </a:t>
            </a:r>
            <a:r>
              <a:rPr lang="en-IN" sz="5400" b="1" spc="-310" dirty="0">
                <a:solidFill>
                  <a:schemeClr val="accent1">
                    <a:lumMod val="75000"/>
                  </a:schemeClr>
                </a:solidFill>
                <a:latin typeface="Times New Roman" panose="02020603050405020304" pitchFamily="18" charset="0"/>
                <a:cs typeface="Times New Roman" panose="02020603050405020304" pitchFamily="18" charset="0"/>
              </a:rPr>
              <a:t>irrigation </a:t>
            </a:r>
            <a:r>
              <a:rPr lang="en-IN" sz="5400" b="1" spc="-245" dirty="0">
                <a:solidFill>
                  <a:schemeClr val="accent1">
                    <a:lumMod val="75000"/>
                  </a:schemeClr>
                </a:solidFill>
                <a:latin typeface="Times New Roman" panose="02020603050405020304" pitchFamily="18" charset="0"/>
                <a:cs typeface="Times New Roman" panose="02020603050405020304" pitchFamily="18" charset="0"/>
              </a:rPr>
              <a:t>using</a:t>
            </a:r>
            <a:r>
              <a:rPr lang="en-IN" sz="5400" b="1" spc="-484" dirty="0">
                <a:solidFill>
                  <a:schemeClr val="accent1">
                    <a:lumMod val="75000"/>
                  </a:schemeClr>
                </a:solidFill>
                <a:latin typeface="Times New Roman" panose="02020603050405020304" pitchFamily="18" charset="0"/>
                <a:cs typeface="Times New Roman" panose="02020603050405020304" pitchFamily="18" charset="0"/>
              </a:rPr>
              <a:t> </a:t>
            </a:r>
            <a:r>
              <a:rPr lang="en-IN" sz="5400" b="1" spc="-775" dirty="0">
                <a:solidFill>
                  <a:schemeClr val="accent1">
                    <a:lumMod val="75000"/>
                  </a:schemeClr>
                </a:solidFill>
                <a:latin typeface="Times New Roman" panose="02020603050405020304" pitchFamily="18" charset="0"/>
                <a:cs typeface="Times New Roman" panose="02020603050405020304" pitchFamily="18" charset="0"/>
              </a:rPr>
              <a:t>IOT</a:t>
            </a:r>
            <a:endParaRPr lang="en-IN" sz="54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4D4D03F-5FB2-48DA-9BA4-D36421E08E64}"/>
              </a:ext>
            </a:extLst>
          </p:cNvPr>
          <p:cNvSpPr txBox="1"/>
          <p:nvPr/>
        </p:nvSpPr>
        <p:spPr>
          <a:xfrm>
            <a:off x="1805940" y="3952220"/>
            <a:ext cx="5463540"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Prasath K</a:t>
            </a:r>
          </a:p>
          <a:p>
            <a:r>
              <a:rPr lang="en-US" sz="3200" dirty="0">
                <a:latin typeface="Times New Roman" panose="02020603050405020304" pitchFamily="18" charset="0"/>
                <a:cs typeface="Times New Roman" panose="02020603050405020304" pitchFamily="18" charset="0"/>
              </a:rPr>
              <a:t>Naveen </a:t>
            </a:r>
            <a:r>
              <a:rPr lang="en-US" sz="3200" dirty="0" err="1">
                <a:latin typeface="Times New Roman" panose="02020603050405020304" pitchFamily="18" charset="0"/>
                <a:cs typeface="Times New Roman" panose="02020603050405020304" pitchFamily="18" charset="0"/>
              </a:rPr>
              <a:t>Kuvmar</a:t>
            </a:r>
            <a:r>
              <a:rPr lang="en-US" sz="3200" dirty="0">
                <a:latin typeface="Times New Roman" panose="02020603050405020304" pitchFamily="18" charset="0"/>
                <a:cs typeface="Times New Roman" panose="02020603050405020304" pitchFamily="18" charset="0"/>
              </a:rPr>
              <a:t> K</a:t>
            </a:r>
          </a:p>
          <a:p>
            <a:r>
              <a:rPr lang="en-US" sz="3200" dirty="0" err="1">
                <a:latin typeface="Times New Roman" panose="02020603050405020304" pitchFamily="18" charset="0"/>
                <a:cs typeface="Times New Roman" panose="02020603050405020304" pitchFamily="18" charset="0"/>
              </a:rPr>
              <a:t>Navarasu</a:t>
            </a:r>
            <a:r>
              <a:rPr lang="en-US" sz="3200" dirty="0">
                <a:latin typeface="Times New Roman" panose="02020603050405020304" pitchFamily="18" charset="0"/>
                <a:cs typeface="Times New Roman" panose="02020603050405020304" pitchFamily="18" charset="0"/>
              </a:rPr>
              <a:t> M</a:t>
            </a:r>
          </a:p>
          <a:p>
            <a:r>
              <a:rPr lang="en-US" sz="3200" dirty="0" err="1">
                <a:latin typeface="Times New Roman" panose="02020603050405020304" pitchFamily="18" charset="0"/>
                <a:cs typeface="Times New Roman" panose="02020603050405020304" pitchFamily="18" charset="0"/>
              </a:rPr>
              <a:t>Preethipan</a:t>
            </a:r>
            <a:r>
              <a:rPr lang="en-US" sz="3200" dirty="0">
                <a:latin typeface="Times New Roman" panose="02020603050405020304" pitchFamily="18" charset="0"/>
                <a:cs typeface="Times New Roman" panose="02020603050405020304" pitchFamily="18" charset="0"/>
              </a:rPr>
              <a:t> J</a:t>
            </a:r>
            <a:endParaRPr lang="en-IN" sz="32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F4CF79F-7C05-4F1F-90CB-AFDE0A94E5ED}"/>
              </a:ext>
            </a:extLst>
          </p:cNvPr>
          <p:cNvSpPr txBox="1"/>
          <p:nvPr/>
        </p:nvSpPr>
        <p:spPr>
          <a:xfrm>
            <a:off x="7269480" y="5891212"/>
            <a:ext cx="4291966"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Guide : </a:t>
            </a:r>
            <a:r>
              <a:rPr lang="en-US" sz="3600" u="sng" dirty="0" err="1">
                <a:latin typeface="Times New Roman" panose="02020603050405020304" pitchFamily="18" charset="0"/>
                <a:cs typeface="Times New Roman" panose="02020603050405020304" pitchFamily="18" charset="0"/>
              </a:rPr>
              <a:t>Dr.A.Jamna</a:t>
            </a:r>
            <a:endParaRPr lang="en-IN" u="sng" dirty="0">
              <a:latin typeface="Times New Roman" panose="02020603050405020304" pitchFamily="18" charset="0"/>
              <a:cs typeface="Times New Roman" panose="02020603050405020304" pitchFamily="18" charset="0"/>
            </a:endParaRPr>
          </a:p>
        </p:txBody>
      </p:sp>
      <p:pic>
        <p:nvPicPr>
          <p:cNvPr id="1034" name="Picture 10" descr="Download Hydro Electric Services Royalty Free Vector Clip Art - Electrical  Engineer Vector Png - Full Size PNG Image - PNGkit">
            <a:extLst>
              <a:ext uri="{FF2B5EF4-FFF2-40B4-BE49-F238E27FC236}">
                <a16:creationId xmlns:a16="http://schemas.microsoft.com/office/drawing/2014/main" id="{EBB5E0AB-B7E6-4507-BE37-DF161487E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183" y="3532846"/>
            <a:ext cx="2956559" cy="219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107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owerPoint Wallpapers - Top Free PowerPoint Backgrounds - WallpaperAccess">
            <a:extLst>
              <a:ext uri="{FF2B5EF4-FFF2-40B4-BE49-F238E27FC236}">
                <a16:creationId xmlns:a16="http://schemas.microsoft.com/office/drawing/2014/main" id="{27E760FD-729B-4FDA-8BC1-6AF4C1066E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95FD18-AE7D-4BDA-BE98-43B9B4582A81}"/>
              </a:ext>
            </a:extLst>
          </p:cNvPr>
          <p:cNvSpPr txBox="1"/>
          <p:nvPr/>
        </p:nvSpPr>
        <p:spPr>
          <a:xfrm>
            <a:off x="3949065" y="579805"/>
            <a:ext cx="6252210" cy="1569660"/>
          </a:xfrm>
          <a:prstGeom prst="rect">
            <a:avLst/>
          </a:prstGeom>
          <a:noFill/>
        </p:spPr>
        <p:txBody>
          <a:bodyPr wrap="square">
            <a:spAutoFit/>
          </a:bodyPr>
          <a:lstStyle/>
          <a:p>
            <a:r>
              <a:rPr lang="en-IN" sz="4800" b="1" spc="-150" dirty="0">
                <a:solidFill>
                  <a:schemeClr val="bg2">
                    <a:lumMod val="10000"/>
                  </a:schemeClr>
                </a:solidFill>
                <a:effectLst>
                  <a:outerShdw blurRad="38100" dist="38100" dir="2700000" algn="tl">
                    <a:srgbClr val="000000">
                      <a:alpha val="43137"/>
                    </a:srgbClr>
                  </a:outerShdw>
                </a:effectLst>
                <a:latin typeface="+mj-lt"/>
                <a:cs typeface="Arial Black" panose="020B0A04020102020204"/>
                <a:sym typeface="+mn-ea"/>
              </a:rPr>
              <a:t>Farmer is getting SMS:</a:t>
            </a:r>
            <a:br>
              <a:rPr lang="en-IN" sz="4800" b="1" spc="-150" dirty="0">
                <a:solidFill>
                  <a:schemeClr val="bg2">
                    <a:lumMod val="10000"/>
                  </a:schemeClr>
                </a:solidFill>
                <a:effectLst>
                  <a:outerShdw blurRad="38100" dist="38100" dir="2700000" algn="tl">
                    <a:srgbClr val="000000">
                      <a:alpha val="43137"/>
                    </a:srgbClr>
                  </a:outerShdw>
                </a:effectLst>
                <a:latin typeface="+mj-lt"/>
                <a:cs typeface="Arial Black" panose="020B0A04020102020204"/>
              </a:rPr>
            </a:br>
            <a:endParaRPr lang="en-IN" sz="4800" b="1" dirty="0">
              <a:solidFill>
                <a:schemeClr val="bg2">
                  <a:lumMod val="10000"/>
                </a:schemeClr>
              </a:solidFill>
            </a:endParaRPr>
          </a:p>
        </p:txBody>
      </p:sp>
      <p:sp>
        <p:nvSpPr>
          <p:cNvPr id="6" name="TextBox 5">
            <a:extLst>
              <a:ext uri="{FF2B5EF4-FFF2-40B4-BE49-F238E27FC236}">
                <a16:creationId xmlns:a16="http://schemas.microsoft.com/office/drawing/2014/main" id="{60834F2A-9409-4430-8120-8CB4DF3A461F}"/>
              </a:ext>
            </a:extLst>
          </p:cNvPr>
          <p:cNvSpPr txBox="1"/>
          <p:nvPr/>
        </p:nvSpPr>
        <p:spPr>
          <a:xfrm>
            <a:off x="571500" y="1364635"/>
            <a:ext cx="6252210" cy="3685624"/>
          </a:xfrm>
          <a:prstGeom prst="rect">
            <a:avLst/>
          </a:prstGeom>
          <a:noFill/>
        </p:spPr>
        <p:txBody>
          <a:bodyPr wrap="square">
            <a:spAutoFit/>
          </a:bodyPr>
          <a:lstStyle/>
          <a:p>
            <a:pPr marL="12700">
              <a:lnSpc>
                <a:spcPct val="100000"/>
              </a:lnSpc>
              <a:spcBef>
                <a:spcPts val="775"/>
              </a:spcBef>
            </a:pPr>
            <a:endParaRPr lang="en-US" sz="3600" spc="-150" dirty="0">
              <a:solidFill>
                <a:schemeClr val="bg2">
                  <a:lumMod val="10000"/>
                </a:schemeClr>
              </a:solidFill>
              <a:latin typeface="Times New Roman" panose="02020603050405020304" pitchFamily="18" charset="0"/>
              <a:cs typeface="Times New Roman" panose="02020603050405020304" pitchFamily="18" charset="0"/>
            </a:endParaRPr>
          </a:p>
          <a:p>
            <a:pPr marL="294640" indent="-282575">
              <a:lnSpc>
                <a:spcPct val="100000"/>
              </a:lnSpc>
              <a:spcBef>
                <a:spcPts val="675"/>
              </a:spcBef>
              <a:buChar char="•"/>
              <a:tabLst>
                <a:tab pos="295275" algn="l"/>
              </a:tabLst>
            </a:pPr>
            <a:r>
              <a:rPr lang="en-US" sz="3600" spc="-150" dirty="0">
                <a:solidFill>
                  <a:schemeClr val="bg2">
                    <a:lumMod val="10000"/>
                  </a:schemeClr>
                </a:solidFill>
                <a:latin typeface="Times New Roman" panose="02020603050405020304" pitchFamily="18" charset="0"/>
                <a:cs typeface="Times New Roman" panose="02020603050405020304" pitchFamily="18" charset="0"/>
              </a:rPr>
              <a:t>Motor: ON or OFF</a:t>
            </a:r>
          </a:p>
          <a:p>
            <a:pPr marL="294640" indent="-282575">
              <a:lnSpc>
                <a:spcPct val="100000"/>
              </a:lnSpc>
              <a:spcBef>
                <a:spcPts val="675"/>
              </a:spcBef>
              <a:buChar char="•"/>
              <a:tabLst>
                <a:tab pos="295275" algn="l"/>
              </a:tabLst>
            </a:pPr>
            <a:r>
              <a:rPr lang="en-US" sz="3600" spc="-150" dirty="0">
                <a:solidFill>
                  <a:schemeClr val="bg2">
                    <a:lumMod val="10000"/>
                  </a:schemeClr>
                </a:solidFill>
                <a:latin typeface="Times New Roman" panose="02020603050405020304" pitchFamily="18" charset="0"/>
                <a:cs typeface="Times New Roman" panose="02020603050405020304" pitchFamily="18" charset="0"/>
              </a:rPr>
              <a:t>Current moisture content (Ex. 50%)</a:t>
            </a:r>
          </a:p>
          <a:p>
            <a:pPr marL="294640" indent="-282575">
              <a:lnSpc>
                <a:spcPct val="100000"/>
              </a:lnSpc>
              <a:spcBef>
                <a:spcPts val="675"/>
              </a:spcBef>
              <a:buChar char="•"/>
              <a:tabLst>
                <a:tab pos="295275" algn="l"/>
              </a:tabLst>
            </a:pPr>
            <a:r>
              <a:rPr lang="en-US" sz="3600" spc="-150" dirty="0">
                <a:solidFill>
                  <a:schemeClr val="bg2">
                    <a:lumMod val="10000"/>
                  </a:schemeClr>
                </a:solidFill>
                <a:latin typeface="Times New Roman" panose="02020603050405020304" pitchFamily="18" charset="0"/>
                <a:cs typeface="Times New Roman" panose="02020603050405020304" pitchFamily="18" charset="0"/>
              </a:rPr>
              <a:t>Current water level (Ex: 90 DEPTH Feet)</a:t>
            </a:r>
          </a:p>
        </p:txBody>
      </p:sp>
      <p:sp>
        <p:nvSpPr>
          <p:cNvPr id="7" name="object 2">
            <a:extLst>
              <a:ext uri="{FF2B5EF4-FFF2-40B4-BE49-F238E27FC236}">
                <a16:creationId xmlns:a16="http://schemas.microsoft.com/office/drawing/2014/main" id="{349E38FC-A54E-4F5C-B5BD-9AC6D70F2F47}"/>
              </a:ext>
            </a:extLst>
          </p:cNvPr>
          <p:cNvSpPr/>
          <p:nvPr/>
        </p:nvSpPr>
        <p:spPr>
          <a:xfrm>
            <a:off x="5636895" y="3800498"/>
            <a:ext cx="6370320" cy="2651095"/>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10168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owerPoint Wallpapers - Top Free PowerPoint Backgrounds - WallpaperAccess">
            <a:extLst>
              <a:ext uri="{FF2B5EF4-FFF2-40B4-BE49-F238E27FC236}">
                <a16:creationId xmlns:a16="http://schemas.microsoft.com/office/drawing/2014/main" id="{8CD82589-7373-4548-9D1B-E6E5F32A0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19D0710-1A8D-4F88-A0AC-ADECEFF80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317480" cy="6858000"/>
          </a:xfrm>
          <a:prstGeom prst="rect">
            <a:avLst/>
          </a:prstGeom>
        </p:spPr>
      </p:pic>
      <p:sp>
        <p:nvSpPr>
          <p:cNvPr id="16" name="TextBox 15">
            <a:extLst>
              <a:ext uri="{FF2B5EF4-FFF2-40B4-BE49-F238E27FC236}">
                <a16:creationId xmlns:a16="http://schemas.microsoft.com/office/drawing/2014/main" id="{43CA0F15-CAF1-424E-8238-F49D9856C110}"/>
              </a:ext>
            </a:extLst>
          </p:cNvPr>
          <p:cNvSpPr txBox="1"/>
          <p:nvPr/>
        </p:nvSpPr>
        <p:spPr>
          <a:xfrm>
            <a:off x="10615655" y="927652"/>
            <a:ext cx="1278170" cy="4466351"/>
          </a:xfrm>
          <a:prstGeom prst="rect">
            <a:avLst/>
          </a:prstGeom>
          <a:noFill/>
        </p:spPr>
        <p:txBody>
          <a:bodyPr vert="wordArtVert" wrap="none" rtlCol="0">
            <a:spAutoFit/>
          </a:bodyPr>
          <a:lstStyle/>
          <a:p>
            <a:r>
              <a:rPr lang="en-US" sz="6600" dirty="0">
                <a:latin typeface="Times New Roman" panose="02020603050405020304" pitchFamily="18" charset="0"/>
                <a:cs typeface="Times New Roman" panose="02020603050405020304" pitchFamily="18" charset="0"/>
              </a:rPr>
              <a:t>code</a:t>
            </a:r>
            <a:endParaRPr lang="en-IN"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09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owerPoint Wallpapers - Top Free PowerPoint Backgrounds - WallpaperAccess">
            <a:extLst>
              <a:ext uri="{FF2B5EF4-FFF2-40B4-BE49-F238E27FC236}">
                <a16:creationId xmlns:a16="http://schemas.microsoft.com/office/drawing/2014/main" id="{E04389C2-F82A-4FDD-8D89-10FEDAA43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BCD093-C5AF-4268-BB81-8240D8615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18420" cy="6858000"/>
          </a:xfrm>
          <a:prstGeom prst="rect">
            <a:avLst/>
          </a:prstGeom>
        </p:spPr>
      </p:pic>
      <p:sp>
        <p:nvSpPr>
          <p:cNvPr id="4" name="TextBox 3">
            <a:extLst>
              <a:ext uri="{FF2B5EF4-FFF2-40B4-BE49-F238E27FC236}">
                <a16:creationId xmlns:a16="http://schemas.microsoft.com/office/drawing/2014/main" id="{EA29D8AB-1DE1-4009-ABE5-CD59FCDBB700}"/>
              </a:ext>
            </a:extLst>
          </p:cNvPr>
          <p:cNvSpPr txBox="1"/>
          <p:nvPr/>
        </p:nvSpPr>
        <p:spPr>
          <a:xfrm>
            <a:off x="10447020" y="982980"/>
            <a:ext cx="1079334" cy="4892040"/>
          </a:xfrm>
          <a:prstGeom prst="rect">
            <a:avLst/>
          </a:prstGeom>
          <a:noFill/>
        </p:spPr>
        <p:txBody>
          <a:bodyPr vert="wordArtVert" wrap="square" rtlCol="0">
            <a:spAutoFit/>
          </a:bodyPr>
          <a:lstStyle/>
          <a:p>
            <a:r>
              <a:rPr lang="en-US" sz="5400" b="1" dirty="0">
                <a:latin typeface="Times New Roman" panose="02020603050405020304" pitchFamily="18" charset="0"/>
                <a:cs typeface="Times New Roman" panose="02020603050405020304" pitchFamily="18" charset="0"/>
              </a:rPr>
              <a:t>code</a:t>
            </a:r>
            <a:endParaRPr lang="en-IN"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1913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PowerPoint Wallpapers - Top Free PowerPoint Backgrounds - WallpaperAccess">
            <a:extLst>
              <a:ext uri="{FF2B5EF4-FFF2-40B4-BE49-F238E27FC236}">
                <a16:creationId xmlns:a16="http://schemas.microsoft.com/office/drawing/2014/main" id="{209A6255-700C-4A28-9510-68509CC32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3">
            <a:extLst>
              <a:ext uri="{FF2B5EF4-FFF2-40B4-BE49-F238E27FC236}">
                <a16:creationId xmlns:a16="http://schemas.microsoft.com/office/drawing/2014/main" id="{B38BA313-F3B2-4EA7-B11C-ED7455651EDB}"/>
              </a:ext>
            </a:extLst>
          </p:cNvPr>
          <p:cNvSpPr/>
          <p:nvPr/>
        </p:nvSpPr>
        <p:spPr>
          <a:xfrm>
            <a:off x="6584317" y="0"/>
            <a:ext cx="5607683" cy="6858000"/>
          </a:xfrm>
          <a:prstGeom prst="rect">
            <a:avLst/>
          </a:prstGeom>
          <a:blipFill>
            <a:blip r:embed="rId3" cstate="print"/>
            <a:stretch>
              <a:fillRect/>
            </a:stretch>
          </a:blipFill>
        </p:spPr>
        <p:txBody>
          <a:bodyPr wrap="square" lIns="0" tIns="0" rIns="0" bIns="0" rtlCol="0"/>
          <a:lstStyle/>
          <a:p>
            <a:endParaRPr/>
          </a:p>
        </p:txBody>
      </p:sp>
      <p:sp>
        <p:nvSpPr>
          <p:cNvPr id="5" name="TextBox 4">
            <a:extLst>
              <a:ext uri="{FF2B5EF4-FFF2-40B4-BE49-F238E27FC236}">
                <a16:creationId xmlns:a16="http://schemas.microsoft.com/office/drawing/2014/main" id="{6A1F6F1C-3D04-4B64-B9A0-A28553217B64}"/>
              </a:ext>
            </a:extLst>
          </p:cNvPr>
          <p:cNvSpPr txBox="1"/>
          <p:nvPr/>
        </p:nvSpPr>
        <p:spPr>
          <a:xfrm>
            <a:off x="1251585" y="2828835"/>
            <a:ext cx="6252210" cy="1200329"/>
          </a:xfrm>
          <a:prstGeom prst="rect">
            <a:avLst/>
          </a:prstGeom>
          <a:noFill/>
        </p:spPr>
        <p:txBody>
          <a:bodyPr wrap="square">
            <a:spAutoFit/>
          </a:bodyPr>
          <a:lstStyle/>
          <a:p>
            <a:r>
              <a:rPr lang="en-IN" sz="7200" spc="625" dirty="0">
                <a:latin typeface="Times New Roman" panose="02020603050405020304" pitchFamily="18" charset="0"/>
                <a:cs typeface="Times New Roman" panose="02020603050405020304" pitchFamily="18" charset="0"/>
              </a:rPr>
              <a:t>Flow</a:t>
            </a:r>
            <a:r>
              <a:rPr lang="en-IN" sz="7200" spc="15" dirty="0">
                <a:latin typeface="Times New Roman" panose="02020603050405020304" pitchFamily="18" charset="0"/>
                <a:cs typeface="Times New Roman" panose="02020603050405020304" pitchFamily="18" charset="0"/>
              </a:rPr>
              <a:t> </a:t>
            </a:r>
            <a:r>
              <a:rPr lang="en-IN" sz="7200" spc="445" dirty="0">
                <a:latin typeface="Times New Roman" panose="02020603050405020304" pitchFamily="18" charset="0"/>
                <a:cs typeface="Times New Roman" panose="02020603050405020304" pitchFamily="18" charset="0"/>
              </a:rPr>
              <a:t>Chart</a:t>
            </a:r>
            <a:endParaRPr lang="en-IN" sz="7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19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PowerPoint Wallpapers - Top Free PowerPoint Backgrounds - WallpaperAccess">
            <a:extLst>
              <a:ext uri="{FF2B5EF4-FFF2-40B4-BE49-F238E27FC236}">
                <a16:creationId xmlns:a16="http://schemas.microsoft.com/office/drawing/2014/main" id="{61F0BCE2-B04C-4426-9EF7-5F75165ED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45E0FD-4F4A-4283-9EE5-9A73BD6EB87C}"/>
              </a:ext>
            </a:extLst>
          </p:cNvPr>
          <p:cNvSpPr txBox="1"/>
          <p:nvPr/>
        </p:nvSpPr>
        <p:spPr>
          <a:xfrm>
            <a:off x="4177665" y="306824"/>
            <a:ext cx="6252210" cy="769441"/>
          </a:xfrm>
          <a:prstGeom prst="rect">
            <a:avLst/>
          </a:prstGeom>
          <a:noFill/>
        </p:spPr>
        <p:txBody>
          <a:bodyPr wrap="square">
            <a:spAutoFit/>
          </a:bodyPr>
          <a:lstStyle/>
          <a:p>
            <a:r>
              <a:rPr lang="en-IN" sz="4400" b="0" dirty="0">
                <a:solidFill>
                  <a:schemeClr val="bg2">
                    <a:lumMod val="10000"/>
                  </a:schemeClr>
                </a:solidFill>
                <a:latin typeface="Times New Roman" panose="02020603050405020304" pitchFamily="18" charset="0"/>
                <a:cs typeface="Times New Roman" panose="02020603050405020304" pitchFamily="18" charset="0"/>
              </a:rPr>
              <a:t>ADVANTAGES</a:t>
            </a:r>
            <a:endParaRPr lang="en-IN" sz="4400"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DB1B602-C454-4EBB-B164-E56071A37E77}"/>
              </a:ext>
            </a:extLst>
          </p:cNvPr>
          <p:cNvSpPr txBox="1"/>
          <p:nvPr/>
        </p:nvSpPr>
        <p:spPr>
          <a:xfrm>
            <a:off x="2374582" y="1229612"/>
            <a:ext cx="11592878" cy="6168099"/>
          </a:xfrm>
          <a:prstGeom prst="rect">
            <a:avLst/>
          </a:prstGeom>
          <a:noFill/>
        </p:spPr>
        <p:txBody>
          <a:bodyPr wrap="square">
            <a:spAutoFit/>
          </a:bodyPr>
          <a:lstStyle/>
          <a:p>
            <a:pPr marL="469900" marR="3281680" indent="-457200">
              <a:lnSpc>
                <a:spcPct val="155000"/>
              </a:lnSpc>
              <a:spcBef>
                <a:spcPts val="100"/>
              </a:spcBef>
              <a:buFont typeface="Wingdings" panose="05000000000000000000" pitchFamily="2" charset="2"/>
              <a:buChar char="Ø"/>
            </a:pPr>
            <a:r>
              <a:rPr lang="en-US" sz="3200" spc="-254" dirty="0">
                <a:solidFill>
                  <a:schemeClr val="bg2">
                    <a:lumMod val="10000"/>
                  </a:schemeClr>
                </a:solidFill>
                <a:latin typeface="Times New Roman" panose="02020603050405020304" pitchFamily="18" charset="0"/>
                <a:cs typeface="Times New Roman" panose="02020603050405020304" pitchFamily="18" charset="0"/>
              </a:rPr>
              <a:t>Increase </a:t>
            </a:r>
            <a:r>
              <a:rPr lang="en-US" sz="3200" spc="-145" dirty="0">
                <a:solidFill>
                  <a:schemeClr val="bg2">
                    <a:lumMod val="10000"/>
                  </a:schemeClr>
                </a:solidFill>
                <a:latin typeface="Times New Roman" panose="02020603050405020304" pitchFamily="18" charset="0"/>
                <a:cs typeface="Times New Roman" panose="02020603050405020304" pitchFamily="18" charset="0"/>
              </a:rPr>
              <a:t>in </a:t>
            </a:r>
            <a:r>
              <a:rPr lang="en-US" sz="3200" spc="-150" dirty="0">
                <a:solidFill>
                  <a:schemeClr val="bg2">
                    <a:lumMod val="10000"/>
                  </a:schemeClr>
                </a:solidFill>
                <a:latin typeface="Times New Roman" panose="02020603050405020304" pitchFamily="18" charset="0"/>
                <a:cs typeface="Times New Roman" panose="02020603050405020304" pitchFamily="18" charset="0"/>
              </a:rPr>
              <a:t>productivity  </a:t>
            </a:r>
          </a:p>
          <a:p>
            <a:pPr marL="469900" marR="3281680" indent="-457200">
              <a:lnSpc>
                <a:spcPct val="155000"/>
              </a:lnSpc>
              <a:spcBef>
                <a:spcPts val="100"/>
              </a:spcBef>
              <a:buFont typeface="Wingdings" panose="05000000000000000000" pitchFamily="2" charset="2"/>
              <a:buChar char="Ø"/>
            </a:pPr>
            <a:r>
              <a:rPr lang="en-US" sz="3200" spc="-105" dirty="0">
                <a:solidFill>
                  <a:schemeClr val="bg2">
                    <a:lumMod val="10000"/>
                  </a:schemeClr>
                </a:solidFill>
                <a:latin typeface="Times New Roman" panose="02020603050405020304" pitchFamily="18" charset="0"/>
                <a:cs typeface="Times New Roman" panose="02020603050405020304" pitchFamily="18" charset="0"/>
              </a:rPr>
              <a:t>Reduced </a:t>
            </a:r>
            <a:r>
              <a:rPr lang="en-US" sz="3200" spc="-200" dirty="0">
                <a:solidFill>
                  <a:schemeClr val="bg2">
                    <a:lumMod val="10000"/>
                  </a:schemeClr>
                </a:solidFill>
                <a:latin typeface="Times New Roman" panose="02020603050405020304" pitchFamily="18" charset="0"/>
                <a:cs typeface="Times New Roman" panose="02020603050405020304" pitchFamily="18" charset="0"/>
              </a:rPr>
              <a:t>water</a:t>
            </a:r>
            <a:r>
              <a:rPr lang="en-US" sz="3200" spc="-405" dirty="0">
                <a:solidFill>
                  <a:schemeClr val="bg2">
                    <a:lumMod val="10000"/>
                  </a:schemeClr>
                </a:solidFill>
                <a:latin typeface="Times New Roman" panose="02020603050405020304" pitchFamily="18" charset="0"/>
                <a:cs typeface="Times New Roman" panose="02020603050405020304" pitchFamily="18" charset="0"/>
              </a:rPr>
              <a:t> </a:t>
            </a:r>
            <a:r>
              <a:rPr lang="en-US" sz="3200" spc="-120" dirty="0">
                <a:solidFill>
                  <a:schemeClr val="bg2">
                    <a:lumMod val="10000"/>
                  </a:schemeClr>
                </a:solidFill>
                <a:latin typeface="Times New Roman" panose="02020603050405020304" pitchFamily="18" charset="0"/>
                <a:cs typeface="Times New Roman" panose="02020603050405020304" pitchFamily="18" charset="0"/>
              </a:rPr>
              <a:t>consumption</a:t>
            </a:r>
          </a:p>
          <a:p>
            <a:pPr marL="469900" marR="3281680" indent="-457200">
              <a:lnSpc>
                <a:spcPct val="155000"/>
              </a:lnSpc>
              <a:spcBef>
                <a:spcPts val="100"/>
              </a:spcBef>
              <a:buFont typeface="Wingdings" panose="05000000000000000000" pitchFamily="2" charset="2"/>
              <a:buChar char="Ø"/>
            </a:pPr>
            <a:r>
              <a:rPr lang="en-US" sz="3200" spc="-215" dirty="0">
                <a:solidFill>
                  <a:schemeClr val="bg2">
                    <a:lumMod val="10000"/>
                  </a:schemeClr>
                </a:solidFill>
                <a:latin typeface="Times New Roman" panose="02020603050405020304" pitchFamily="18" charset="0"/>
                <a:cs typeface="Times New Roman" panose="02020603050405020304" pitchFamily="18" charset="0"/>
              </a:rPr>
              <a:t>Safe</a:t>
            </a:r>
            <a:endParaRPr lang="en-US" sz="3200" dirty="0">
              <a:solidFill>
                <a:schemeClr val="bg2">
                  <a:lumMod val="10000"/>
                </a:schemeClr>
              </a:solidFill>
              <a:latin typeface="Times New Roman" panose="02020603050405020304" pitchFamily="18" charset="0"/>
              <a:cs typeface="Times New Roman" panose="02020603050405020304" pitchFamily="18" charset="0"/>
            </a:endParaRPr>
          </a:p>
          <a:p>
            <a:pPr marL="469900" marR="3281680" indent="-457200">
              <a:lnSpc>
                <a:spcPct val="155000"/>
              </a:lnSpc>
              <a:spcBef>
                <a:spcPts val="100"/>
              </a:spcBef>
              <a:buFont typeface="Wingdings" panose="05000000000000000000" pitchFamily="2" charset="2"/>
              <a:buChar char="Ø"/>
            </a:pPr>
            <a:r>
              <a:rPr lang="en-US" sz="3200" spc="-120" dirty="0">
                <a:solidFill>
                  <a:schemeClr val="bg2">
                    <a:lumMod val="10000"/>
                  </a:schemeClr>
                </a:solidFill>
                <a:latin typeface="Times New Roman" panose="02020603050405020304" pitchFamily="18" charset="0"/>
                <a:cs typeface="Times New Roman" panose="02020603050405020304" pitchFamily="18" charset="0"/>
              </a:rPr>
              <a:t> </a:t>
            </a:r>
            <a:r>
              <a:rPr lang="en-US" sz="3200" spc="-145" dirty="0">
                <a:solidFill>
                  <a:schemeClr val="bg2">
                    <a:lumMod val="10000"/>
                  </a:schemeClr>
                </a:solidFill>
                <a:latin typeface="Times New Roman" panose="02020603050405020304" pitchFamily="18" charset="0"/>
                <a:cs typeface="Times New Roman" panose="02020603050405020304" pitchFamily="18" charset="0"/>
              </a:rPr>
              <a:t>No </a:t>
            </a:r>
            <a:r>
              <a:rPr lang="en-US" sz="3200" spc="-150" dirty="0">
                <a:solidFill>
                  <a:schemeClr val="bg2">
                    <a:lumMod val="10000"/>
                  </a:schemeClr>
                </a:solidFill>
                <a:latin typeface="Times New Roman" panose="02020603050405020304" pitchFamily="18" charset="0"/>
                <a:cs typeface="Times New Roman" panose="02020603050405020304" pitchFamily="18" charset="0"/>
              </a:rPr>
              <a:t>manpower</a:t>
            </a:r>
            <a:r>
              <a:rPr lang="en-US" sz="3200" spc="-340" dirty="0">
                <a:solidFill>
                  <a:schemeClr val="bg2">
                    <a:lumMod val="10000"/>
                  </a:schemeClr>
                </a:solidFill>
                <a:latin typeface="Times New Roman" panose="02020603050405020304" pitchFamily="18" charset="0"/>
                <a:cs typeface="Times New Roman" panose="02020603050405020304" pitchFamily="18" charset="0"/>
              </a:rPr>
              <a:t> </a:t>
            </a:r>
            <a:r>
              <a:rPr lang="en-US" sz="3200" spc="-160" dirty="0">
                <a:solidFill>
                  <a:schemeClr val="bg2">
                    <a:lumMod val="10000"/>
                  </a:schemeClr>
                </a:solidFill>
                <a:latin typeface="Times New Roman" panose="02020603050405020304" pitchFamily="18" charset="0"/>
                <a:cs typeface="Times New Roman" panose="02020603050405020304" pitchFamily="18" charset="0"/>
              </a:rPr>
              <a:t>required</a:t>
            </a:r>
          </a:p>
          <a:p>
            <a:pPr marL="469900" marR="3281680" indent="-457200">
              <a:lnSpc>
                <a:spcPct val="155000"/>
              </a:lnSpc>
              <a:spcBef>
                <a:spcPts val="100"/>
              </a:spcBef>
              <a:buFont typeface="Wingdings" panose="05000000000000000000" pitchFamily="2" charset="2"/>
              <a:buChar char="Ø"/>
            </a:pPr>
            <a:r>
              <a:rPr lang="en-US" sz="3200" spc="-105" dirty="0">
                <a:solidFill>
                  <a:schemeClr val="bg2">
                    <a:lumMod val="10000"/>
                  </a:schemeClr>
                </a:solidFill>
                <a:latin typeface="Times New Roman" panose="02020603050405020304" pitchFamily="18" charset="0"/>
                <a:cs typeface="Times New Roman" panose="02020603050405020304" pitchFamily="18" charset="0"/>
              </a:rPr>
              <a:t>Reduced </a:t>
            </a:r>
            <a:r>
              <a:rPr lang="en-US" sz="3200" spc="-204" dirty="0">
                <a:solidFill>
                  <a:schemeClr val="bg2">
                    <a:lumMod val="10000"/>
                  </a:schemeClr>
                </a:solidFill>
                <a:latin typeface="Times New Roman" panose="02020603050405020304" pitchFamily="18" charset="0"/>
                <a:cs typeface="Times New Roman" panose="02020603050405020304" pitchFamily="18" charset="0"/>
              </a:rPr>
              <a:t>soil </a:t>
            </a:r>
            <a:r>
              <a:rPr lang="en-US" sz="3200" spc="-190" dirty="0">
                <a:solidFill>
                  <a:schemeClr val="bg2">
                    <a:lumMod val="10000"/>
                  </a:schemeClr>
                </a:solidFill>
                <a:latin typeface="Times New Roman" panose="02020603050405020304" pitchFamily="18" charset="0"/>
                <a:cs typeface="Times New Roman" panose="02020603050405020304" pitchFamily="18" charset="0"/>
              </a:rPr>
              <a:t>erosion </a:t>
            </a:r>
            <a:r>
              <a:rPr lang="en-US" sz="3200" spc="-125" dirty="0">
                <a:solidFill>
                  <a:schemeClr val="bg2">
                    <a:lumMod val="10000"/>
                  </a:schemeClr>
                </a:solidFill>
                <a:latin typeface="Times New Roman" panose="02020603050405020304" pitchFamily="18" charset="0"/>
                <a:cs typeface="Times New Roman" panose="02020603050405020304" pitchFamily="18" charset="0"/>
              </a:rPr>
              <a:t>and </a:t>
            </a:r>
            <a:r>
              <a:rPr lang="en-US" sz="3200" spc="-145" dirty="0">
                <a:solidFill>
                  <a:schemeClr val="bg2">
                    <a:lumMod val="10000"/>
                  </a:schemeClr>
                </a:solidFill>
                <a:latin typeface="Times New Roman" panose="02020603050405020304" pitchFamily="18" charset="0"/>
                <a:cs typeface="Times New Roman" panose="02020603050405020304" pitchFamily="18" charset="0"/>
              </a:rPr>
              <a:t>nutrient</a:t>
            </a:r>
            <a:r>
              <a:rPr lang="en-US" sz="3200" spc="-595" dirty="0">
                <a:solidFill>
                  <a:schemeClr val="bg2">
                    <a:lumMod val="10000"/>
                  </a:schemeClr>
                </a:solidFill>
                <a:latin typeface="Times New Roman" panose="02020603050405020304" pitchFamily="18" charset="0"/>
                <a:cs typeface="Times New Roman" panose="02020603050405020304" pitchFamily="18" charset="0"/>
              </a:rPr>
              <a:t>   </a:t>
            </a:r>
            <a:r>
              <a:rPr lang="en-US" sz="3200" spc="-125" dirty="0">
                <a:solidFill>
                  <a:schemeClr val="bg2">
                    <a:lumMod val="10000"/>
                  </a:schemeClr>
                </a:solidFill>
                <a:latin typeface="Times New Roman" panose="02020603050405020304" pitchFamily="18" charset="0"/>
                <a:cs typeface="Times New Roman" panose="02020603050405020304" pitchFamily="18" charset="0"/>
              </a:rPr>
              <a:t>leaching</a:t>
            </a:r>
          </a:p>
          <a:p>
            <a:pPr marL="469900" marR="3281680" indent="-457200">
              <a:lnSpc>
                <a:spcPct val="155000"/>
              </a:lnSpc>
              <a:spcBef>
                <a:spcPts val="100"/>
              </a:spcBef>
              <a:buFont typeface="Wingdings" panose="05000000000000000000" pitchFamily="2" charset="2"/>
              <a:buChar char="Ø"/>
            </a:pPr>
            <a:r>
              <a:rPr lang="en-US" sz="3200" spc="-160" dirty="0">
                <a:solidFill>
                  <a:schemeClr val="bg2">
                    <a:lumMod val="10000"/>
                  </a:schemeClr>
                </a:solidFill>
                <a:latin typeface="Times New Roman" panose="02020603050405020304" pitchFamily="18" charset="0"/>
                <a:cs typeface="Times New Roman" panose="02020603050405020304" pitchFamily="18" charset="0"/>
              </a:rPr>
              <a:t>Require </a:t>
            </a:r>
            <a:r>
              <a:rPr lang="en-US" sz="3200" spc="-190" dirty="0">
                <a:solidFill>
                  <a:schemeClr val="bg2">
                    <a:lumMod val="10000"/>
                  </a:schemeClr>
                </a:solidFill>
                <a:latin typeface="Times New Roman" panose="02020603050405020304" pitchFamily="18" charset="0"/>
                <a:cs typeface="Times New Roman" panose="02020603050405020304" pitchFamily="18" charset="0"/>
              </a:rPr>
              <a:t>smaller </a:t>
            </a:r>
            <a:r>
              <a:rPr lang="en-US" sz="3200" spc="-200" dirty="0">
                <a:solidFill>
                  <a:schemeClr val="bg2">
                    <a:lumMod val="10000"/>
                  </a:schemeClr>
                </a:solidFill>
                <a:latin typeface="Times New Roman" panose="02020603050405020304" pitchFamily="18" charset="0"/>
                <a:cs typeface="Times New Roman" panose="02020603050405020304" pitchFamily="18" charset="0"/>
              </a:rPr>
              <a:t>water</a:t>
            </a:r>
            <a:r>
              <a:rPr lang="en-US" sz="3200" spc="-380" dirty="0">
                <a:solidFill>
                  <a:schemeClr val="bg2">
                    <a:lumMod val="10000"/>
                  </a:schemeClr>
                </a:solidFill>
                <a:latin typeface="Times New Roman" panose="02020603050405020304" pitchFamily="18" charset="0"/>
                <a:cs typeface="Times New Roman" panose="02020603050405020304" pitchFamily="18" charset="0"/>
              </a:rPr>
              <a:t> </a:t>
            </a:r>
            <a:r>
              <a:rPr lang="en-US" sz="3200" spc="-185" dirty="0">
                <a:solidFill>
                  <a:schemeClr val="bg2">
                    <a:lumMod val="10000"/>
                  </a:schemeClr>
                </a:solidFill>
                <a:latin typeface="Times New Roman" panose="02020603050405020304" pitchFamily="18" charset="0"/>
                <a:cs typeface="Times New Roman" panose="02020603050405020304" pitchFamily="18" charset="0"/>
              </a:rPr>
              <a:t>sources</a:t>
            </a:r>
            <a:endParaRPr lang="en-US" sz="3200" dirty="0">
              <a:solidFill>
                <a:schemeClr val="bg2">
                  <a:lumMod val="10000"/>
                </a:schemeClr>
              </a:solidFill>
              <a:latin typeface="Times New Roman" panose="02020603050405020304" pitchFamily="18" charset="0"/>
              <a:cs typeface="Times New Roman" panose="02020603050405020304" pitchFamily="18" charset="0"/>
            </a:endParaRPr>
          </a:p>
          <a:p>
            <a:pPr marL="12700" marR="3281680">
              <a:lnSpc>
                <a:spcPct val="155000"/>
              </a:lnSpc>
              <a:spcBef>
                <a:spcPts val="100"/>
              </a:spcBef>
            </a:pPr>
            <a:endParaRPr lang="en-US" sz="3200" spc="-160" dirty="0">
              <a:solidFill>
                <a:schemeClr val="bg2">
                  <a:lumMod val="10000"/>
                </a:schemeClr>
              </a:solidFill>
              <a:latin typeface="Times New Roman" panose="02020603050405020304" pitchFamily="18" charset="0"/>
              <a:cs typeface="Times New Roman" panose="02020603050405020304" pitchFamily="18" charset="0"/>
            </a:endParaRPr>
          </a:p>
          <a:p>
            <a:pPr marL="12700" marR="5080">
              <a:lnSpc>
                <a:spcPct val="155000"/>
              </a:lnSpc>
            </a:pPr>
            <a:endParaRPr lang="en-US" sz="32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1364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PowerPoint Wallpapers - Top Free PowerPoint Backgrounds - WallpaperAccess">
            <a:extLst>
              <a:ext uri="{FF2B5EF4-FFF2-40B4-BE49-F238E27FC236}">
                <a16:creationId xmlns:a16="http://schemas.microsoft.com/office/drawing/2014/main" id="{57D97B61-1B35-49AA-A47E-68CD0DF6F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0D8FC6-46F4-44A6-A5EF-77B09265519B}"/>
              </a:ext>
            </a:extLst>
          </p:cNvPr>
          <p:cNvSpPr txBox="1"/>
          <p:nvPr/>
        </p:nvSpPr>
        <p:spPr>
          <a:xfrm>
            <a:off x="969644" y="1159462"/>
            <a:ext cx="10620376" cy="5319213"/>
          </a:xfrm>
          <a:prstGeom prst="rect">
            <a:avLst/>
          </a:prstGeom>
          <a:noFill/>
        </p:spPr>
        <p:txBody>
          <a:bodyPr wrap="square">
            <a:spAutoFit/>
          </a:bodyPr>
          <a:lstStyle/>
          <a:p>
            <a:pPr marL="12700" marR="5080" algn="just">
              <a:lnSpc>
                <a:spcPct val="154000"/>
              </a:lnSpc>
              <a:spcBef>
                <a:spcPts val="95"/>
              </a:spcBef>
            </a:pPr>
            <a:r>
              <a:rPr lang="en-US" sz="2800" spc="-150" dirty="0">
                <a:solidFill>
                  <a:srgbClr val="16204A"/>
                </a:solidFill>
                <a:latin typeface="Times New Roman" panose="02020603050405020304" pitchFamily="18" charset="0"/>
                <a:cs typeface="Times New Roman" panose="02020603050405020304" pitchFamily="18" charset="0"/>
              </a:rPr>
              <a:t>The solar powered smart irrigation system using IoT  demonstrates a collection of data using sensors for  productivity and efficiency. The generates a clean energy by  utilizing the solar generation technology which improves cost  management and waste reduction for overall improved  system performance. The system also allows monitoring the  irrigation process without manual intervention hence  achieving optimized results and more efficient use of water  resources. The system is set to deliver a more productive and  sustainable irrigation method and beneficial to the  environment.</a:t>
            </a:r>
            <a:endParaRPr lang="en-US" sz="2800" spc="-15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C5BE54E-12A1-4049-83FB-594EC423F4EB}"/>
              </a:ext>
            </a:extLst>
          </p:cNvPr>
          <p:cNvSpPr txBox="1"/>
          <p:nvPr/>
        </p:nvSpPr>
        <p:spPr>
          <a:xfrm>
            <a:off x="3804285" y="196610"/>
            <a:ext cx="6252210" cy="769441"/>
          </a:xfrm>
          <a:prstGeom prst="rect">
            <a:avLst/>
          </a:prstGeom>
          <a:noFill/>
        </p:spPr>
        <p:txBody>
          <a:bodyPr wrap="square">
            <a:spAutoFit/>
          </a:bodyPr>
          <a:lstStyle/>
          <a:p>
            <a:r>
              <a:rPr lang="en-IN" sz="4400" b="0" dirty="0">
                <a:solidFill>
                  <a:schemeClr val="bg2">
                    <a:lumMod val="10000"/>
                  </a:schemeClr>
                </a:solidFill>
                <a:latin typeface="Times New Roman" panose="02020603050405020304" pitchFamily="18" charset="0"/>
                <a:cs typeface="Times New Roman" panose="02020603050405020304" pitchFamily="18" charset="0"/>
              </a:rPr>
              <a:t>CONCLUSION</a:t>
            </a:r>
            <a:endParaRPr lang="en-IN" sz="44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87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PowerPoint Wallpapers - Top Free PowerPoint Backgrounds - WallpaperAccess">
            <a:extLst>
              <a:ext uri="{FF2B5EF4-FFF2-40B4-BE49-F238E27FC236}">
                <a16:creationId xmlns:a16="http://schemas.microsoft.com/office/drawing/2014/main" id="{765E9901-DCD6-4C1C-9F6F-99ECB064E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WhatsApp Video 2021-08-01 at 9.22.10 PM">
            <a:hlinkClick r:id="" action="ppaction://media"/>
            <a:extLst>
              <a:ext uri="{FF2B5EF4-FFF2-40B4-BE49-F238E27FC236}">
                <a16:creationId xmlns:a16="http://schemas.microsoft.com/office/drawing/2014/main" id="{E8DECBAC-E91F-4584-AFA7-B7BE118313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3954119" y="-38098"/>
            <a:ext cx="5463205" cy="6096000"/>
          </a:xfrm>
          <a:prstGeom prst="rect">
            <a:avLst/>
          </a:prstGeom>
        </p:spPr>
      </p:pic>
    </p:spTree>
    <p:extLst>
      <p:ext uri="{BB962C8B-B14F-4D97-AF65-F5344CB8AC3E}">
        <p14:creationId xmlns:p14="http://schemas.microsoft.com/office/powerpoint/2010/main" val="261764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8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PowerPoint Wallpapers - Top Free PowerPoint Backgrounds - WallpaperAccess">
            <a:extLst>
              <a:ext uri="{FF2B5EF4-FFF2-40B4-BE49-F238E27FC236}">
                <a16:creationId xmlns:a16="http://schemas.microsoft.com/office/drawing/2014/main" id="{5AABDDDD-BBA7-44BB-939A-4861A8D60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0DA2B04-60C2-438B-8A3F-949AF831E454}"/>
              </a:ext>
            </a:extLst>
          </p:cNvPr>
          <p:cNvSpPr/>
          <p:nvPr/>
        </p:nvSpPr>
        <p:spPr>
          <a:xfrm>
            <a:off x="2436699" y="2967335"/>
            <a:ext cx="7318607" cy="1862048"/>
          </a:xfrm>
          <a:prstGeom prst="rect">
            <a:avLst/>
          </a:prstGeom>
          <a:noFill/>
        </p:spPr>
        <p:txBody>
          <a:bodyPr wrap="none" lIns="91440" tIns="45720" rIns="91440" bIns="45720">
            <a:spAutoFit/>
          </a:bodyPr>
          <a:lstStyle/>
          <a:p>
            <a:pPr algn="ctr"/>
            <a:r>
              <a:rPr lang="en-US" sz="11500" dirty="0">
                <a:ln w="0"/>
                <a:solidFill>
                  <a:srgbClr val="00B0F0"/>
                </a:solidFill>
                <a:effectLst>
                  <a:glow rad="228600">
                    <a:schemeClr val="accent4">
                      <a:satMod val="175000"/>
                      <a:alpha val="40000"/>
                    </a:schemeClr>
                  </a:glow>
                  <a:reflection blurRad="6350" stA="53000" endA="300" endPos="35500" dir="5400000" sy="-90000" algn="bl" rotWithShape="0"/>
                </a:effectLst>
              </a:rPr>
              <a:t>THANK YOU</a:t>
            </a:r>
            <a:endParaRPr lang="en-US" sz="11500" b="0" cap="none" spc="0" dirty="0">
              <a:ln w="0"/>
              <a:solidFill>
                <a:srgbClr val="00B0F0"/>
              </a:solidFill>
              <a:effectLst>
                <a:glow rad="228600">
                  <a:schemeClr val="accent4">
                    <a:satMod val="175000"/>
                    <a:alpha val="40000"/>
                  </a:schemeClr>
                </a:glow>
                <a:reflection blurRad="6350" stA="53000" endA="300" endPos="35500" dir="5400000" sy="-90000" algn="bl" rotWithShape="0"/>
              </a:effectLst>
            </a:endParaRPr>
          </a:p>
        </p:txBody>
      </p:sp>
    </p:spTree>
    <p:extLst>
      <p:ext uri="{BB962C8B-B14F-4D97-AF65-F5344CB8AC3E}">
        <p14:creationId xmlns:p14="http://schemas.microsoft.com/office/powerpoint/2010/main" val="268193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Point Wallpapers - Top Free PowerPoint Backgrounds - WallpaperAccess">
            <a:extLst>
              <a:ext uri="{FF2B5EF4-FFF2-40B4-BE49-F238E27FC236}">
                <a16:creationId xmlns:a16="http://schemas.microsoft.com/office/drawing/2014/main" id="{D2BC5676-0184-4FB0-9EE0-DCAD54074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68"/>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2B5ED8-15E2-4729-A535-6C1736684CBC}"/>
              </a:ext>
            </a:extLst>
          </p:cNvPr>
          <p:cNvSpPr txBox="1"/>
          <p:nvPr/>
        </p:nvSpPr>
        <p:spPr>
          <a:xfrm>
            <a:off x="320040" y="1999357"/>
            <a:ext cx="11567160" cy="3970318"/>
          </a:xfrm>
          <a:prstGeom prst="rect">
            <a:avLst/>
          </a:prstGeom>
          <a:noFill/>
        </p:spPr>
        <p:txBody>
          <a:bodyPr wrap="square">
            <a:spAutoFit/>
          </a:bodyPr>
          <a:lstStyle/>
          <a:p>
            <a:pPr algn="just"/>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The Solar-Powered Smart Irrigation System aims to  provide an IoT solution in automating the watering  process using an Arduino-based microcontroller and  sensors. The watering process is driven by the moisture  content of the soil using sensors. Threshold limit are set  for soil moisture sensor to ensure efficient and effective  use of water resource. The main microcontroller unit  controls the system whenever the sensor is across  threshold </a:t>
            </a:r>
            <a:r>
              <a:rPr lang="en-US" sz="2800" dirty="0" err="1">
                <a:solidFill>
                  <a:schemeClr val="tx1">
                    <a:lumMod val="95000"/>
                    <a:lumOff val="5000"/>
                  </a:schemeClr>
                </a:solidFill>
                <a:latin typeface="Times New Roman" panose="02020603050405020304" pitchFamily="18" charset="0"/>
                <a:cs typeface="Times New Roman" panose="02020603050405020304" pitchFamily="18" charset="0"/>
              </a:rPr>
              <a:t>value.With</a:t>
            </a:r>
            <a:r>
              <a:rPr lang="en-US" sz="2800" dirty="0">
                <a:solidFill>
                  <a:schemeClr val="tx1">
                    <a:lumMod val="95000"/>
                    <a:lumOff val="5000"/>
                  </a:schemeClr>
                </a:solidFill>
                <a:latin typeface="Times New Roman" panose="02020603050405020304" pitchFamily="18" charset="0"/>
                <a:cs typeface="Times New Roman" panose="02020603050405020304" pitchFamily="18" charset="0"/>
              </a:rPr>
              <a:t> the integration of IoT, automated  irrigation can be easily access and remotely monitored  over the mobile application through a wireless  communication device</a:t>
            </a:r>
            <a:endParaRPr lang="en-IN"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75947E-668C-47EC-BAD1-85CBC47014CF}"/>
              </a:ext>
            </a:extLst>
          </p:cNvPr>
          <p:cNvSpPr txBox="1"/>
          <p:nvPr/>
        </p:nvSpPr>
        <p:spPr>
          <a:xfrm>
            <a:off x="4438650" y="676513"/>
            <a:ext cx="3314700" cy="646331"/>
          </a:xfrm>
          <a:prstGeom prst="rect">
            <a:avLst/>
          </a:prstGeom>
          <a:noFill/>
        </p:spPr>
        <p:txBody>
          <a:bodyPr wrap="square" rtlCol="0">
            <a:spAutoFit/>
          </a:bodyPr>
          <a:lstStyle/>
          <a:p>
            <a:r>
              <a:rPr lang="en-US" sz="3600" b="1" dirty="0">
                <a:solidFill>
                  <a:schemeClr val="tx1">
                    <a:lumMod val="50000"/>
                    <a:lumOff val="50000"/>
                  </a:schemeClr>
                </a:solidFill>
              </a:rPr>
              <a:t>Abstract</a:t>
            </a:r>
            <a:endParaRPr lang="en-IN" sz="3600" b="1" dirty="0">
              <a:solidFill>
                <a:schemeClr val="tx1">
                  <a:lumMod val="50000"/>
                  <a:lumOff val="50000"/>
                </a:schemeClr>
              </a:solidFill>
            </a:endParaRPr>
          </a:p>
        </p:txBody>
      </p:sp>
    </p:spTree>
    <p:extLst>
      <p:ext uri="{BB962C8B-B14F-4D97-AF65-F5344CB8AC3E}">
        <p14:creationId xmlns:p14="http://schemas.microsoft.com/office/powerpoint/2010/main" val="4232708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owerPoint Wallpapers - Top Free PowerPoint Backgrounds - WallpaperAccess">
            <a:extLst>
              <a:ext uri="{FF2B5EF4-FFF2-40B4-BE49-F238E27FC236}">
                <a16:creationId xmlns:a16="http://schemas.microsoft.com/office/drawing/2014/main" id="{CA33D789-10CC-4446-AC92-39D64129D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F47609-EAF0-4146-AECF-2925A6D76908}"/>
              </a:ext>
            </a:extLst>
          </p:cNvPr>
          <p:cNvSpPr txBox="1"/>
          <p:nvPr/>
        </p:nvSpPr>
        <p:spPr>
          <a:xfrm>
            <a:off x="4029075" y="334386"/>
            <a:ext cx="6092190" cy="646331"/>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Introduction</a:t>
            </a:r>
            <a:endParaRPr lang="en-IN" sz="36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301460D-E8EE-4F37-9F65-B6F67F63B830}"/>
              </a:ext>
            </a:extLst>
          </p:cNvPr>
          <p:cNvSpPr txBox="1"/>
          <p:nvPr/>
        </p:nvSpPr>
        <p:spPr>
          <a:xfrm>
            <a:off x="1134427" y="1159132"/>
            <a:ext cx="9923145" cy="5364482"/>
          </a:xfrm>
          <a:prstGeom prst="rect">
            <a:avLst/>
          </a:prstGeom>
          <a:noFill/>
        </p:spPr>
        <p:txBody>
          <a:bodyPr wrap="square">
            <a:spAutoFit/>
          </a:bodyPr>
          <a:lstStyle/>
          <a:p>
            <a:pPr marL="136525" marR="5080" indent="-124460">
              <a:lnSpc>
                <a:spcPct val="103000"/>
              </a:lnSpc>
              <a:spcBef>
                <a:spcPts val="550"/>
              </a:spcBef>
            </a:pPr>
            <a:r>
              <a:rPr lang="en-US" sz="3200" spc="75" dirty="0">
                <a:latin typeface="Times New Roman" panose="02020603050405020304" pitchFamily="18" charset="0"/>
                <a:cs typeface="Times New Roman" panose="02020603050405020304" pitchFamily="18" charset="0"/>
              </a:rPr>
              <a:t>over the years, several development and innovation  have come across to further minimize the rapid</a:t>
            </a:r>
          </a:p>
          <a:p>
            <a:pPr marL="136525" marR="5080" indent="-124460">
              <a:lnSpc>
                <a:spcPct val="103000"/>
              </a:lnSpc>
              <a:spcBef>
                <a:spcPts val="550"/>
              </a:spcBef>
            </a:pPr>
            <a:r>
              <a:rPr lang="en-US" sz="3200" spc="75" dirty="0">
                <a:latin typeface="Times New Roman" panose="02020603050405020304" pitchFamily="18" charset="0"/>
                <a:cs typeface="Times New Roman" panose="02020603050405020304" pitchFamily="18" charset="0"/>
              </a:rPr>
              <a:t>depleting of natural resources in the environment.  With the global energy crisis, initiative for moving  towards application of renewable resources carried  out as possible solution.</a:t>
            </a:r>
          </a:p>
          <a:p>
            <a:pPr marL="136525" marR="5080" indent="-124460">
              <a:lnSpc>
                <a:spcPct val="103000"/>
              </a:lnSpc>
              <a:spcBef>
                <a:spcPts val="550"/>
              </a:spcBef>
            </a:pPr>
            <a:endParaRPr lang="en-US" sz="3200" spc="75" dirty="0">
              <a:latin typeface="Times New Roman" panose="02020603050405020304" pitchFamily="18" charset="0"/>
              <a:cs typeface="Times New Roman" panose="02020603050405020304" pitchFamily="18" charset="0"/>
            </a:endParaRPr>
          </a:p>
          <a:p>
            <a:pPr marL="136525" marR="5080" indent="-124460">
              <a:lnSpc>
                <a:spcPct val="103000"/>
              </a:lnSpc>
              <a:spcBef>
                <a:spcPts val="550"/>
              </a:spcBef>
            </a:pPr>
            <a:r>
              <a:rPr lang="en-US" sz="3200" spc="75" dirty="0">
                <a:latin typeface="Times New Roman" panose="02020603050405020304" pitchFamily="18" charset="0"/>
                <a:cs typeface="Times New Roman" panose="02020603050405020304" pitchFamily="18" charset="0"/>
              </a:rPr>
              <a:t>Now these days world moving towards renewable  energy, on taking this into our concern we ended at  doing ' Solar powered smart irrigation using IOT '.</a:t>
            </a:r>
          </a:p>
        </p:txBody>
      </p:sp>
    </p:spTree>
    <p:extLst>
      <p:ext uri="{BB962C8B-B14F-4D97-AF65-F5344CB8AC3E}">
        <p14:creationId xmlns:p14="http://schemas.microsoft.com/office/powerpoint/2010/main" val="3491163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owerPoint Wallpapers - Top Free PowerPoint Backgrounds - WallpaperAccess">
            <a:extLst>
              <a:ext uri="{FF2B5EF4-FFF2-40B4-BE49-F238E27FC236}">
                <a16:creationId xmlns:a16="http://schemas.microsoft.com/office/drawing/2014/main" id="{1A11971C-CB3B-48FA-AD4A-139E4C01F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C166F3-F779-4CAB-B755-A8DB40E6E745}"/>
              </a:ext>
            </a:extLst>
          </p:cNvPr>
          <p:cNvSpPr txBox="1"/>
          <p:nvPr/>
        </p:nvSpPr>
        <p:spPr>
          <a:xfrm>
            <a:off x="1788794" y="515719"/>
            <a:ext cx="7446645" cy="769441"/>
          </a:xfrm>
          <a:prstGeom prst="rect">
            <a:avLst/>
          </a:prstGeom>
          <a:noFill/>
        </p:spPr>
        <p:txBody>
          <a:bodyPr wrap="square">
            <a:spAutoFit/>
          </a:bodyPr>
          <a:lstStyle/>
          <a:p>
            <a:pPr algn="ctr"/>
            <a:r>
              <a:rPr lang="en-US" sz="4400" dirty="0">
                <a:solidFill>
                  <a:schemeClr val="accent2">
                    <a:lumMod val="75000"/>
                  </a:schemeClr>
                </a:solidFill>
                <a:latin typeface="Times New Roman" panose="02020603050405020304" pitchFamily="18" charset="0"/>
                <a:cs typeface="Times New Roman" panose="02020603050405020304" pitchFamily="18" charset="0"/>
              </a:rPr>
              <a:t>O</a:t>
            </a:r>
            <a:r>
              <a:rPr lang="en-IN" sz="4400" dirty="0" err="1">
                <a:solidFill>
                  <a:schemeClr val="accent2">
                    <a:lumMod val="75000"/>
                  </a:schemeClr>
                </a:solidFill>
                <a:latin typeface="Times New Roman" panose="02020603050405020304" pitchFamily="18" charset="0"/>
                <a:cs typeface="Times New Roman" panose="02020603050405020304" pitchFamily="18" charset="0"/>
              </a:rPr>
              <a:t>bjectives</a:t>
            </a:r>
            <a:endParaRPr lang="en-IN" sz="4400"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050792-00F1-463A-AD94-16BA2EFEFD90}"/>
              </a:ext>
            </a:extLst>
          </p:cNvPr>
          <p:cNvSpPr txBox="1"/>
          <p:nvPr/>
        </p:nvSpPr>
        <p:spPr>
          <a:xfrm>
            <a:off x="601980" y="1802576"/>
            <a:ext cx="11590020" cy="4031873"/>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1.To design and implement a Solar-Powered Smart Irrigation System using IoT  Approach</a:t>
            </a:r>
          </a:p>
          <a:p>
            <a:r>
              <a:rPr lang="en-IN" sz="3200" dirty="0">
                <a:latin typeface="Times New Roman" panose="02020603050405020304" pitchFamily="18" charset="0"/>
                <a:cs typeface="Times New Roman" panose="02020603050405020304" pitchFamily="18" charset="0"/>
              </a:rPr>
              <a:t>2.To build an energy-efficient and cost-effective system using renewable  resources</a:t>
            </a:r>
          </a:p>
          <a:p>
            <a:r>
              <a:rPr lang="en-IN" sz="3200" dirty="0">
                <a:latin typeface="Times New Roman" panose="02020603050405020304" pitchFamily="18" charset="0"/>
                <a:cs typeface="Times New Roman" panose="02020603050405020304" pitchFamily="18" charset="0"/>
              </a:rPr>
              <a:t>3.To integrate the system using various sensor parameters such as temperature  and humidity sensor, soil moisture sensors and tank storage capacity sensor to  collect information</a:t>
            </a:r>
          </a:p>
          <a:p>
            <a:r>
              <a:rPr lang="en-IN" sz="3200" dirty="0">
                <a:latin typeface="Times New Roman" panose="02020603050405020304" pitchFamily="18" charset="0"/>
                <a:cs typeface="Times New Roman" panose="02020603050405020304" pitchFamily="18" charset="0"/>
              </a:rPr>
              <a:t>4.To monitor and track the system using IoT technology</a:t>
            </a:r>
          </a:p>
        </p:txBody>
      </p:sp>
    </p:spTree>
    <p:extLst>
      <p:ext uri="{BB962C8B-B14F-4D97-AF65-F5344CB8AC3E}">
        <p14:creationId xmlns:p14="http://schemas.microsoft.com/office/powerpoint/2010/main" val="251039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werPoint Wallpapers - Top Free PowerPoint Backgrounds - WallpaperAccess">
            <a:extLst>
              <a:ext uri="{FF2B5EF4-FFF2-40B4-BE49-F238E27FC236}">
                <a16:creationId xmlns:a16="http://schemas.microsoft.com/office/drawing/2014/main" id="{37A96063-8640-40FB-8295-EC843B9C1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3414B9C-DC71-4959-9325-C8B68DF03191}"/>
              </a:ext>
            </a:extLst>
          </p:cNvPr>
          <p:cNvSpPr txBox="1"/>
          <p:nvPr/>
        </p:nvSpPr>
        <p:spPr>
          <a:xfrm>
            <a:off x="1491615" y="3075056"/>
            <a:ext cx="6092190" cy="707886"/>
          </a:xfrm>
          <a:prstGeom prst="rect">
            <a:avLst/>
          </a:prstGeom>
          <a:noFill/>
        </p:spPr>
        <p:txBody>
          <a:bodyPr wrap="square">
            <a:spAutoFit/>
          </a:bodyPr>
          <a:lstStyle/>
          <a:p>
            <a:pPr marL="12700">
              <a:lnSpc>
                <a:spcPct val="100000"/>
              </a:lnSpc>
              <a:spcBef>
                <a:spcPts val="100"/>
              </a:spcBef>
            </a:pPr>
            <a:r>
              <a:rPr lang="en-IN" sz="4000" dirty="0">
                <a:solidFill>
                  <a:schemeClr val="bg2">
                    <a:lumMod val="10000"/>
                  </a:schemeClr>
                </a:solidFill>
                <a:latin typeface="Times New Roman" panose="02020603050405020304"/>
                <a:cs typeface="Times New Roman" panose="02020603050405020304"/>
              </a:rPr>
              <a:t>COMPONENTS</a:t>
            </a:r>
          </a:p>
        </p:txBody>
      </p:sp>
      <p:sp>
        <p:nvSpPr>
          <p:cNvPr id="12" name="TextBox 11">
            <a:extLst>
              <a:ext uri="{FF2B5EF4-FFF2-40B4-BE49-F238E27FC236}">
                <a16:creationId xmlns:a16="http://schemas.microsoft.com/office/drawing/2014/main" id="{AE94C44F-5D92-45E8-8608-E8F433ED1BE9}"/>
              </a:ext>
            </a:extLst>
          </p:cNvPr>
          <p:cNvSpPr txBox="1"/>
          <p:nvPr/>
        </p:nvSpPr>
        <p:spPr>
          <a:xfrm>
            <a:off x="6096000" y="181957"/>
            <a:ext cx="6252210" cy="6494085"/>
          </a:xfrm>
          <a:prstGeom prst="rect">
            <a:avLst/>
          </a:prstGeom>
          <a:noFill/>
        </p:spPr>
        <p:txBody>
          <a:bodyPr wrap="square">
            <a:spAutoFit/>
          </a:bodyPr>
          <a:lstStyle/>
          <a:p>
            <a:r>
              <a:rPr lang="en-IN" sz="3200" dirty="0">
                <a:latin typeface="Times New Roman" panose="02020603050405020304" pitchFamily="18" charset="0"/>
                <a:cs typeface="Times New Roman" panose="02020603050405020304" pitchFamily="18" charset="0"/>
              </a:rPr>
              <a:t>Arduino Uno</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GSM Module</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Transistor BC547 (2)</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Connecting wires</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16x2 LCD (optional)</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Power supply 12v 1A</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Relay 12v</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Water cooler pump</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Soil Moisture Sensor </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Resistors (1k, 10k)</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Variable Resister (10k, 100k)</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Terminal connector</a:t>
            </a:r>
            <a:br>
              <a:rPr lang="en-IN" sz="3200" dirty="0">
                <a:latin typeface="Times New Roman" panose="02020603050405020304" pitchFamily="18" charset="0"/>
                <a:cs typeface="Times New Roman" panose="02020603050405020304" pitchFamily="18" charset="0"/>
              </a:rPr>
            </a:br>
            <a:r>
              <a:rPr lang="en-IN" sz="3200" dirty="0">
                <a:latin typeface="Times New Roman" panose="02020603050405020304" pitchFamily="18" charset="0"/>
                <a:cs typeface="Times New Roman" panose="02020603050405020304" pitchFamily="18" charset="0"/>
              </a:rPr>
              <a:t>Voltage Regulator IC LM317</a:t>
            </a:r>
          </a:p>
        </p:txBody>
      </p:sp>
    </p:spTree>
    <p:extLst>
      <p:ext uri="{BB962C8B-B14F-4D97-AF65-F5344CB8AC3E}">
        <p14:creationId xmlns:p14="http://schemas.microsoft.com/office/powerpoint/2010/main" val="315058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owerPoint Wallpapers - Top Free PowerPoint Backgrounds - WallpaperAccess">
            <a:extLst>
              <a:ext uri="{FF2B5EF4-FFF2-40B4-BE49-F238E27FC236}">
                <a16:creationId xmlns:a16="http://schemas.microsoft.com/office/drawing/2014/main" id="{E54A04A1-CA9C-4D09-8FB3-D75096018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6" descr="arduino-based-automatic-plant-irrigation-system-circuit-Diagram">
            <a:extLst>
              <a:ext uri="{FF2B5EF4-FFF2-40B4-BE49-F238E27FC236}">
                <a16:creationId xmlns:a16="http://schemas.microsoft.com/office/drawing/2014/main" id="{7281F53A-808C-4531-B56D-7608A93C66C0}"/>
              </a:ext>
            </a:extLst>
          </p:cNvPr>
          <p:cNvPicPr>
            <a:picLocks noChangeAspect="1"/>
          </p:cNvPicPr>
          <p:nvPr/>
        </p:nvPicPr>
        <p:blipFill>
          <a:blip r:embed="rId3"/>
          <a:stretch>
            <a:fillRect/>
          </a:stretch>
        </p:blipFill>
        <p:spPr>
          <a:xfrm>
            <a:off x="0" y="999291"/>
            <a:ext cx="12192000" cy="5858709"/>
          </a:xfrm>
          <a:prstGeom prst="rect">
            <a:avLst/>
          </a:prstGeom>
        </p:spPr>
      </p:pic>
      <p:sp>
        <p:nvSpPr>
          <p:cNvPr id="5" name="TextBox 4">
            <a:extLst>
              <a:ext uri="{FF2B5EF4-FFF2-40B4-BE49-F238E27FC236}">
                <a16:creationId xmlns:a16="http://schemas.microsoft.com/office/drawing/2014/main" id="{2CEEC21D-FE31-493C-B1B2-4F15A9FF4FCE}"/>
              </a:ext>
            </a:extLst>
          </p:cNvPr>
          <p:cNvSpPr txBox="1"/>
          <p:nvPr/>
        </p:nvSpPr>
        <p:spPr>
          <a:xfrm>
            <a:off x="3434715" y="75961"/>
            <a:ext cx="6092190" cy="923330"/>
          </a:xfrm>
          <a:prstGeom prst="rect">
            <a:avLst/>
          </a:prstGeom>
          <a:noFill/>
        </p:spPr>
        <p:txBody>
          <a:bodyPr wrap="square">
            <a:spAutoFit/>
          </a:bodyPr>
          <a:lstStyle/>
          <a:p>
            <a:r>
              <a:rPr lang="en-US" sz="5400" dirty="0">
                <a:solidFill>
                  <a:schemeClr val="tx1"/>
                </a:solidFill>
                <a:effectLst>
                  <a:outerShdw blurRad="38100" dist="38100" dir="2700000" algn="tl">
                    <a:srgbClr val="000000">
                      <a:alpha val="43137"/>
                    </a:srgbClr>
                  </a:outerShdw>
                </a:effectLst>
                <a:latin typeface="Times New Roman" panose="02020603050405020304"/>
                <a:cs typeface="Times New Roman" panose="02020603050405020304"/>
              </a:rPr>
              <a:t>Circuit Diagram</a:t>
            </a:r>
            <a:endParaRPr lang="en-IN" sz="5400" dirty="0"/>
          </a:p>
        </p:txBody>
      </p:sp>
    </p:spTree>
    <p:extLst>
      <p:ext uri="{BB962C8B-B14F-4D97-AF65-F5344CB8AC3E}">
        <p14:creationId xmlns:p14="http://schemas.microsoft.com/office/powerpoint/2010/main" val="1840278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werPoint Wallpapers - Top Free PowerPoint Backgrounds - WallpaperAccess">
            <a:extLst>
              <a:ext uri="{FF2B5EF4-FFF2-40B4-BE49-F238E27FC236}">
                <a16:creationId xmlns:a16="http://schemas.microsoft.com/office/drawing/2014/main" id="{74ED78FB-7857-4ECC-9E91-1814105D4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9">
            <a:extLst>
              <a:ext uri="{FF2B5EF4-FFF2-40B4-BE49-F238E27FC236}">
                <a16:creationId xmlns:a16="http://schemas.microsoft.com/office/drawing/2014/main" id="{9DDC1100-E50D-419C-BFB5-DC611C73A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789738"/>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spTree>
    <p:extLst>
      <p:ext uri="{BB962C8B-B14F-4D97-AF65-F5344CB8AC3E}">
        <p14:creationId xmlns:p14="http://schemas.microsoft.com/office/powerpoint/2010/main" val="2393483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owerPoint Wallpapers - Top Free PowerPoint Backgrounds - WallpaperAccess">
            <a:extLst>
              <a:ext uri="{FF2B5EF4-FFF2-40B4-BE49-F238E27FC236}">
                <a16:creationId xmlns:a16="http://schemas.microsoft.com/office/drawing/2014/main" id="{A0551754-DD58-41D5-9062-4B0557CB2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592EFCA-5678-450F-9BB9-5FCB36AE4518}"/>
              </a:ext>
            </a:extLst>
          </p:cNvPr>
          <p:cNvSpPr txBox="1"/>
          <p:nvPr/>
        </p:nvSpPr>
        <p:spPr>
          <a:xfrm>
            <a:off x="480059" y="1068929"/>
            <a:ext cx="11109961" cy="5509200"/>
          </a:xfrm>
          <a:prstGeom prst="rect">
            <a:avLst/>
          </a:prstGeom>
          <a:noFill/>
        </p:spPr>
        <p:txBody>
          <a:bodyPr wrap="square">
            <a:spAutoFit/>
          </a:bodyPr>
          <a:lstStyle/>
          <a:p>
            <a:pPr algn="just"/>
            <a:r>
              <a:rPr lang="en-US" sz="3200" dirty="0">
                <a:latin typeface="Times New Roman" panose="02020603050405020304" pitchFamily="18" charset="0"/>
                <a:cs typeface="Times New Roman" panose="02020603050405020304" pitchFamily="18" charset="0"/>
              </a:rPr>
              <a:t>In This Plant Watering System, Soil Moisture Sensor checks the moisture level in the soil and if moisture level is low then Arduino switches On a water pump to provide water to the plant. Water pump gets automatically off when system finds enough moisture in the soil.</a:t>
            </a:r>
          </a:p>
          <a:p>
            <a:pPr algn="just"/>
            <a:r>
              <a:rPr lang="en-US" sz="3200" dirty="0">
                <a:latin typeface="Times New Roman" panose="02020603050405020304" pitchFamily="18" charset="0"/>
                <a:cs typeface="Times New Roman" panose="02020603050405020304" pitchFamily="18" charset="0"/>
              </a:rPr>
              <a:t> </a:t>
            </a:r>
          </a:p>
          <a:p>
            <a:pPr algn="just"/>
            <a:r>
              <a:rPr lang="en-US" sz="3200" dirty="0">
                <a:latin typeface="Times New Roman" panose="02020603050405020304" pitchFamily="18" charset="0"/>
                <a:cs typeface="Times New Roman" panose="02020603050405020304" pitchFamily="18" charset="0"/>
              </a:rPr>
              <a:t>Whenever system switched On or off the pump, a message is sent to the user via GSM module, updating the status of water pump and soil moisture. This system is very useful in Farms, gardens, home etc. This system is completely automated and there is no need for any human intervention.</a:t>
            </a:r>
          </a:p>
        </p:txBody>
      </p:sp>
      <p:sp>
        <p:nvSpPr>
          <p:cNvPr id="6" name="TextBox 5">
            <a:extLst>
              <a:ext uri="{FF2B5EF4-FFF2-40B4-BE49-F238E27FC236}">
                <a16:creationId xmlns:a16="http://schemas.microsoft.com/office/drawing/2014/main" id="{181FEF06-8AD2-4018-B253-A7AA287E08A9}"/>
              </a:ext>
            </a:extLst>
          </p:cNvPr>
          <p:cNvSpPr txBox="1"/>
          <p:nvPr/>
        </p:nvSpPr>
        <p:spPr>
          <a:xfrm>
            <a:off x="2794633" y="95205"/>
            <a:ext cx="6252210" cy="646331"/>
          </a:xfrm>
          <a:prstGeom prst="rect">
            <a:avLst/>
          </a:prstGeom>
          <a:noFill/>
        </p:spPr>
        <p:txBody>
          <a:bodyPr wrap="square">
            <a:spAutoFit/>
          </a:bodyPr>
          <a:lstStyle/>
          <a:p>
            <a:pPr algn="ctr"/>
            <a:r>
              <a:rPr lang="en-US" sz="3600" b="1" dirty="0">
                <a:effectLst>
                  <a:outerShdw blurRad="38100" dist="38100" dir="2700000" algn="tl">
                    <a:srgbClr val="000000">
                      <a:alpha val="43137"/>
                    </a:srgbClr>
                  </a:outerShdw>
                </a:effectLst>
              </a:rPr>
              <a:t>Working Principle</a:t>
            </a:r>
          </a:p>
        </p:txBody>
      </p:sp>
    </p:spTree>
    <p:extLst>
      <p:ext uri="{BB962C8B-B14F-4D97-AF65-F5344CB8AC3E}">
        <p14:creationId xmlns:p14="http://schemas.microsoft.com/office/powerpoint/2010/main" val="438906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werPoint Wallpapers - Top Free PowerPoint Backgrounds - WallpaperAccess">
            <a:extLst>
              <a:ext uri="{FF2B5EF4-FFF2-40B4-BE49-F238E27FC236}">
                <a16:creationId xmlns:a16="http://schemas.microsoft.com/office/drawing/2014/main" id="{A7FAD712-388F-47E3-85B0-0F1B84990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
            <a:ext cx="12192000" cy="6858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476F9C-4EAB-4FFE-BC9B-4667CBEC1AC0}"/>
              </a:ext>
            </a:extLst>
          </p:cNvPr>
          <p:cNvSpPr txBox="1"/>
          <p:nvPr/>
        </p:nvSpPr>
        <p:spPr>
          <a:xfrm>
            <a:off x="5533073" y="1561378"/>
            <a:ext cx="6056948" cy="4741170"/>
          </a:xfrm>
          <a:prstGeom prst="rect">
            <a:avLst/>
          </a:prstGeom>
          <a:noFill/>
          <a:effectLst/>
        </p:spPr>
        <p:txBody>
          <a:bodyPr wrap="square">
            <a:spAutoFit/>
          </a:bodyPr>
          <a:lstStyle/>
          <a:p>
            <a:pPr marL="12700" marR="5080" algn="just">
              <a:lnSpc>
                <a:spcPts val="4880"/>
              </a:lnSpc>
              <a:spcBef>
                <a:spcPts val="270"/>
              </a:spcBef>
              <a:tabLst>
                <a:tab pos="501015" algn="l"/>
                <a:tab pos="662305" algn="l"/>
              </a:tabLst>
            </a:pPr>
            <a:r>
              <a:rPr lang="en-US" sz="2800" spc="-150" dirty="0">
                <a:solidFill>
                  <a:schemeClr val="bg2">
                    <a:lumMod val="10000"/>
                  </a:schemeClr>
                </a:solidFill>
                <a:latin typeface="Times New Roman" panose="02020603050405020304" pitchFamily="18" charset="0"/>
                <a:cs typeface="Times New Roman" panose="02020603050405020304" pitchFamily="18" charset="0"/>
              </a:rPr>
              <a:t>1. If soil moisture content is greater than a fixed value, then there is no need  of irrigation.</a:t>
            </a:r>
          </a:p>
          <a:p>
            <a:pPr marL="12065" algn="just">
              <a:lnSpc>
                <a:spcPct val="100000"/>
              </a:lnSpc>
              <a:spcBef>
                <a:spcPts val="395"/>
              </a:spcBef>
              <a:tabLst>
                <a:tab pos="501015" algn="l"/>
              </a:tabLst>
            </a:pPr>
            <a:r>
              <a:rPr lang="en-US" sz="2800" spc="-150" dirty="0">
                <a:solidFill>
                  <a:schemeClr val="bg2">
                    <a:lumMod val="10000"/>
                  </a:schemeClr>
                </a:solidFill>
                <a:latin typeface="Times New Roman" panose="02020603050405020304" pitchFamily="18" charset="0"/>
                <a:cs typeface="Times New Roman" panose="02020603050405020304" pitchFamily="18" charset="0"/>
              </a:rPr>
              <a:t>2. If the soil moisture content is less than a fixed value, then start irrigation.</a:t>
            </a:r>
          </a:p>
          <a:p>
            <a:pPr marL="12700" marR="126365" algn="just">
              <a:lnSpc>
                <a:spcPts val="4880"/>
              </a:lnSpc>
              <a:spcBef>
                <a:spcPts val="270"/>
              </a:spcBef>
              <a:tabLst>
                <a:tab pos="501015" algn="l"/>
              </a:tabLst>
            </a:pPr>
            <a:r>
              <a:rPr lang="en-US" sz="2800" spc="-150" dirty="0">
                <a:solidFill>
                  <a:schemeClr val="bg2">
                    <a:lumMod val="10000"/>
                  </a:schemeClr>
                </a:solidFill>
                <a:latin typeface="Times New Roman" panose="02020603050405020304" pitchFamily="18" charset="0"/>
                <a:cs typeface="Times New Roman" panose="02020603050405020304" pitchFamily="18" charset="0"/>
              </a:rPr>
              <a:t>3. If the water reaches the prescribed point of water level, then sensor gives  data to system to stop the irrigation. Command sends to </a:t>
            </a:r>
            <a:r>
              <a:rPr lang="en-US" sz="2800" spc="-150" dirty="0" err="1">
                <a:solidFill>
                  <a:schemeClr val="bg2">
                    <a:lumMod val="10000"/>
                  </a:schemeClr>
                </a:solidFill>
                <a:latin typeface="Times New Roman" panose="02020603050405020304" pitchFamily="18" charset="0"/>
                <a:cs typeface="Times New Roman" panose="02020603050405020304" pitchFamily="18" charset="0"/>
              </a:rPr>
              <a:t>RelayModule</a:t>
            </a:r>
            <a:endParaRPr lang="en-US" sz="2800" spc="-15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5" name="Content Placeholder 12" descr="arduino-based-automatic-plant-irrigation-system-Block-Diagram">
            <a:extLst>
              <a:ext uri="{FF2B5EF4-FFF2-40B4-BE49-F238E27FC236}">
                <a16:creationId xmlns:a16="http://schemas.microsoft.com/office/drawing/2014/main" id="{C328D155-FBC0-4F12-A42B-EEE870D54515}"/>
              </a:ext>
            </a:extLst>
          </p:cNvPr>
          <p:cNvPicPr>
            <a:picLocks noChangeAspect="1"/>
          </p:cNvPicPr>
          <p:nvPr/>
        </p:nvPicPr>
        <p:blipFill>
          <a:blip r:embed="rId3"/>
          <a:stretch>
            <a:fillRect/>
          </a:stretch>
        </p:blipFill>
        <p:spPr>
          <a:xfrm>
            <a:off x="679134" y="2430781"/>
            <a:ext cx="4251960" cy="3649980"/>
          </a:xfrm>
          <a:prstGeom prst="rect">
            <a:avLst/>
          </a:prstGeom>
          <a:effectLst>
            <a:glow rad="139700">
              <a:schemeClr val="bg1">
                <a:alpha val="40000"/>
              </a:schemeClr>
            </a:glow>
            <a:reflection endPos="0" dist="50800" dir="5400000" sy="-100000" algn="bl" rotWithShape="0"/>
            <a:softEdge rad="0"/>
          </a:effectLst>
        </p:spPr>
      </p:pic>
      <p:sp>
        <p:nvSpPr>
          <p:cNvPr id="7" name="TextBox 6">
            <a:extLst>
              <a:ext uri="{FF2B5EF4-FFF2-40B4-BE49-F238E27FC236}">
                <a16:creationId xmlns:a16="http://schemas.microsoft.com/office/drawing/2014/main" id="{946FC8CF-8394-48BF-87B0-7B3BC8FFB9F3}"/>
              </a:ext>
            </a:extLst>
          </p:cNvPr>
          <p:cNvSpPr txBox="1"/>
          <p:nvPr/>
        </p:nvSpPr>
        <p:spPr>
          <a:xfrm>
            <a:off x="3354705" y="555452"/>
            <a:ext cx="6092190" cy="1446550"/>
          </a:xfrm>
          <a:prstGeom prst="rect">
            <a:avLst/>
          </a:prstGeom>
          <a:noFill/>
        </p:spPr>
        <p:txBody>
          <a:bodyPr wrap="square">
            <a:spAutoFit/>
          </a:bodyPr>
          <a:lstStyle/>
          <a:p>
            <a:r>
              <a:rPr lang="en-IN" sz="4400" b="1" spc="-150" dirty="0">
                <a:solidFill>
                  <a:schemeClr val="bg2">
                    <a:lumMod val="10000"/>
                  </a:schemeClr>
                </a:solidFill>
                <a:latin typeface="Times New Roman" panose="02020603050405020304" pitchFamily="18" charset="0"/>
                <a:cs typeface="Times New Roman" panose="02020603050405020304" pitchFamily="18" charset="0"/>
                <a:sym typeface="+mn-ea"/>
              </a:rPr>
              <a:t>Check Conditions</a:t>
            </a:r>
            <a:br>
              <a:rPr lang="en-IN" sz="4400" b="1" spc="-150" dirty="0">
                <a:solidFill>
                  <a:schemeClr val="bg2">
                    <a:lumMod val="10000"/>
                  </a:schemeClr>
                </a:solidFill>
                <a:latin typeface="Times New Roman" panose="02020603050405020304" pitchFamily="18" charset="0"/>
                <a:cs typeface="Times New Roman" panose="02020603050405020304" pitchFamily="18" charset="0"/>
              </a:rPr>
            </a:br>
            <a:endParaRPr lang="en-IN" sz="4400" b="1"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2951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652</Words>
  <Application>Microsoft Office PowerPoint</Application>
  <PresentationFormat>Widescreen</PresentationFormat>
  <Paragraphs>51</Paragraphs>
  <Slides>17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NAVARASU MOHAN</dc:creator>
  <cp:lastModifiedBy>NAVARASU MOHAN</cp:lastModifiedBy>
  <cp:revision>2</cp:revision>
  <dcterms:created xsi:type="dcterms:W3CDTF">2021-08-01T14:19:28Z</dcterms:created>
  <dcterms:modified xsi:type="dcterms:W3CDTF">2021-08-01T16:04:37Z</dcterms:modified>
</cp:coreProperties>
</file>